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tnnChIfWFG5TQDepQM50zBnNO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373BD8-7269-4063-A082-B3EA738DDCFD}">
  <a:tblStyle styleId="{3E373BD8-7269-4063-A082-B3EA738DDCFD}" styleName="Table_0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F4"/>
          </a:solidFill>
        </a:fill>
      </a:tcStyle>
    </a:wholeTbl>
    <a:band1H>
      <a:tcTxStyle/>
      <a:tcStyle>
        <a:tcBdr/>
        <a:fill>
          <a:solidFill>
            <a:srgbClr val="CCDFE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DFE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372" cy="464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436" y="0"/>
            <a:ext cx="3038372" cy="464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0627"/>
            <a:ext cx="3038372" cy="464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:notes"/>
          <p:cNvSpPr txBox="1">
            <a:spLocks noGrp="1"/>
          </p:cNvSpPr>
          <p:nvPr>
            <p:ph type="sldNum" idx="12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" name="Google Shape;21;p18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23" name="Google Shape;23;p18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4" name="Google Shape;24;p18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5" name="Google Shape;25;p18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6" name="Google Shape;26;p18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7" name="Google Shape;27;p18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3C5D8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2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20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20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26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26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26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26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26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17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17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17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>
            <a:spLocks noGrp="1"/>
          </p:cNvSpPr>
          <p:nvPr>
            <p:ph type="ctrTitle"/>
          </p:nvPr>
        </p:nvSpPr>
        <p:spPr>
          <a:xfrm>
            <a:off x="685800" y="8382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 sz="4000"/>
              <a:t>Noche de Información con</a:t>
            </a:r>
            <a:endParaRPr sz="4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 sz="4000"/>
              <a:t>destino a la Universidad</a:t>
            </a:r>
            <a:endParaRPr/>
          </a:p>
        </p:txBody>
      </p:sp>
      <p:pic>
        <p:nvPicPr>
          <p:cNvPr id="107" name="Google Shape;107;p1" descr="Image result for clipart colle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6600" y="3276599"/>
            <a:ext cx="2590800" cy="188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1534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endParaRPr sz="2000"/>
          </a:p>
        </p:txBody>
      </p:sp>
      <p:sp>
        <p:nvSpPr>
          <p:cNvPr id="168" name="Google Shape;168;p10"/>
          <p:cNvSpPr txBox="1">
            <a:spLocks noGrp="1"/>
          </p:cNvSpPr>
          <p:nvPr>
            <p:ph type="title"/>
          </p:nvPr>
        </p:nvSpPr>
        <p:spPr>
          <a:xfrm>
            <a:off x="457200" y="36882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ucida Sans"/>
              <a:buNone/>
            </a:pPr>
            <a:r>
              <a:rPr lang="en-US" sz="4400"/>
              <a:t>Costos Universitarios Típicos</a:t>
            </a:r>
            <a:endParaRPr/>
          </a:p>
        </p:txBody>
      </p:sp>
      <p:pic>
        <p:nvPicPr>
          <p:cNvPr id="169" name="Google Shape;169;p10" descr="Image result for clipart college scholarshi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0400" y="5354515"/>
            <a:ext cx="1695449" cy="13393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0" name="Google Shape;170;p10"/>
          <p:cNvGraphicFramePr/>
          <p:nvPr/>
        </p:nvGraphicFramePr>
        <p:xfrm>
          <a:off x="533400" y="1427694"/>
          <a:ext cx="8077225" cy="3770955"/>
        </p:xfrm>
        <a:graphic>
          <a:graphicData uri="http://schemas.openxmlformats.org/drawingml/2006/table">
            <a:tbl>
              <a:tblPr firstRow="1" bandRow="1">
                <a:noFill/>
                <a:tableStyleId>{3E373BD8-7269-4063-A082-B3EA738DDCFD}</a:tableStyleId>
              </a:tblPr>
              <a:tblGrid>
                <a:gridCol w="297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5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Matricula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Alojamiento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Fuera del Estado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Portland State University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$9,778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$12,831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$22,609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Oregon State University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$12,348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$11,445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$23,793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Portland Community College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$4,995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$4,995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George Fox University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$36,020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$11,250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$47,270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University of Washington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$11,799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$12,117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$36,020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$47,819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University of Oregon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$12,720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$12,400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$25,120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1" name="Google Shape;171;p10"/>
          <p:cNvSpPr/>
          <p:nvPr/>
        </p:nvSpPr>
        <p:spPr>
          <a:xfrm>
            <a:off x="1447800" y="5267235"/>
            <a:ext cx="4953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Use Net Calculator en la </a:t>
            </a:r>
            <a:r>
              <a:rPr lang="en-US" sz="1800">
                <a:solidFill>
                  <a:srgbClr val="009900"/>
                </a:solidFill>
              </a:rPr>
              <a:t>páginas</a:t>
            </a:r>
            <a:r>
              <a:rPr lang="en-US" sz="1800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 de los colegios para determinar el precio</a:t>
            </a:r>
            <a:endParaRPr sz="1800">
              <a:solidFill>
                <a:srgbClr val="009900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 txBox="1">
            <a:spLocks noGrp="1"/>
          </p:cNvSpPr>
          <p:nvPr>
            <p:ph type="body" idx="1"/>
          </p:nvPr>
        </p:nvSpPr>
        <p:spPr>
          <a:xfrm>
            <a:off x="542544" y="1436244"/>
            <a:ext cx="8231903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5760" lvl="0" indent="-256031" algn="l" rtl="0">
              <a:spcBef>
                <a:spcPts val="0"/>
              </a:spcBef>
              <a:spcAft>
                <a:spcPts val="0"/>
              </a:spcAft>
              <a:buSzPct val="68000"/>
              <a:buChar char="🞂"/>
            </a:pPr>
            <a:r>
              <a:rPr lang="en-US" sz="2600"/>
              <a:t>States Include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Alaska		New Mexico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Arizona		North Dakota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California		Oregon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Colorado		South Dakota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Hawaii		Utah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Idaho		Washington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Montana		Wyoming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1900"/>
              <a:t>Nevada		US Pacific Territories</a:t>
            </a:r>
            <a:endParaRPr/>
          </a:p>
          <a:p>
            <a:pPr marL="365760" lvl="0" indent="-256031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 sz="2600"/>
              <a:t>160 colleges</a:t>
            </a:r>
            <a:endParaRPr/>
          </a:p>
          <a:p>
            <a:pPr marL="365760" lvl="0" indent="-256031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 sz="2600"/>
              <a:t>Application is directly thru the individual colleges</a:t>
            </a:r>
            <a:endParaRPr/>
          </a:p>
        </p:txBody>
      </p:sp>
      <p:sp>
        <p:nvSpPr>
          <p:cNvPr id="177" name="Google Shape;17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/>
              <a:t>Western Undergraduate Exchange (WUE)</a:t>
            </a:r>
            <a:endParaRPr/>
          </a:p>
        </p:txBody>
      </p:sp>
      <p:pic>
        <p:nvPicPr>
          <p:cNvPr id="178" name="Google Shape;178;p11" descr="Image result for wu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0344" y="5038662"/>
            <a:ext cx="2974103" cy="1984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23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632"/>
              <a:buChar char="🞂"/>
            </a:pPr>
            <a:r>
              <a:rPr lang="en-US" sz="2400"/>
              <a:t>Una aplicación para más de 800 colegios.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632"/>
              <a:buChar char="🞂"/>
            </a:pPr>
            <a:r>
              <a:rPr lang="en-US" sz="2400"/>
              <a:t>No es usada por todas las universidades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632"/>
              <a:buChar char="🞂"/>
            </a:pPr>
            <a:r>
              <a:rPr lang="en-US" sz="2400"/>
              <a:t>Incluye la información importante del estudiante y lo que ha hecho en su historial académico.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632"/>
              <a:buChar char="🞂"/>
            </a:pPr>
            <a:r>
              <a:rPr lang="en-US" sz="2400"/>
              <a:t>También incluye cartas de recomendaciones de maestros y consejeros. </a:t>
            </a:r>
            <a:endParaRPr/>
          </a:p>
        </p:txBody>
      </p:sp>
      <p:sp>
        <p:nvSpPr>
          <p:cNvPr id="184" name="Google Shape;184;p12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Lucida Sans"/>
              <a:buNone/>
            </a:pPr>
            <a:r>
              <a:rPr lang="en-US" sz="5400"/>
              <a:t>Common App</a:t>
            </a:r>
            <a:endParaRPr/>
          </a:p>
        </p:txBody>
      </p:sp>
      <p:pic>
        <p:nvPicPr>
          <p:cNvPr id="185" name="Google Shape;185;p12" descr="Image result for common ap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87240" y="5105400"/>
            <a:ext cx="4114800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>
            <a:spLocks noGrp="1"/>
          </p:cNvSpPr>
          <p:nvPr>
            <p:ph type="body" idx="1"/>
          </p:nvPr>
        </p:nvSpPr>
        <p:spPr>
          <a:xfrm>
            <a:off x="762000" y="2362200"/>
            <a:ext cx="769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3" indent="-2286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70"/>
              <a:buFont typeface="Noto Sans Symbols"/>
              <a:buChar char="▪"/>
            </a:pPr>
            <a:r>
              <a:rPr lang="en-US"/>
              <a:t>Buscar carreras y colegios de interés</a:t>
            </a:r>
            <a:endParaRPr/>
          </a:p>
          <a:p>
            <a:pPr marL="457200" lvl="3" indent="-228600" algn="l" rtl="0">
              <a:lnSpc>
                <a:spcPct val="160000"/>
              </a:lnSpc>
              <a:spcBef>
                <a:spcPts val="50"/>
              </a:spcBef>
              <a:spcAft>
                <a:spcPts val="0"/>
              </a:spcAft>
              <a:buClr>
                <a:srgbClr val="0070C0"/>
              </a:buClr>
              <a:buSzPts val="2470"/>
              <a:buFont typeface="Noto Sans Symbols"/>
              <a:buChar char="▪"/>
            </a:pPr>
            <a:r>
              <a:rPr lang="en-US"/>
              <a:t>Que el estudiante se envuelva en deportes o clubes.</a:t>
            </a:r>
            <a:endParaRPr/>
          </a:p>
          <a:p>
            <a:pPr marL="457200" lvl="3" indent="-228600" algn="l" rtl="0">
              <a:lnSpc>
                <a:spcPct val="160000"/>
              </a:lnSpc>
              <a:spcBef>
                <a:spcPts val="50"/>
              </a:spcBef>
              <a:spcAft>
                <a:spcPts val="0"/>
              </a:spcAft>
              <a:buClr>
                <a:srgbClr val="0070C0"/>
              </a:buClr>
              <a:buSzPts val="2470"/>
              <a:buFont typeface="Noto Sans Symbols"/>
              <a:buChar char="▪"/>
            </a:pPr>
            <a:r>
              <a:rPr lang="en-US"/>
              <a:t>Trabajo voluntario</a:t>
            </a:r>
            <a:endParaRPr/>
          </a:p>
          <a:p>
            <a:pPr marL="457200" lvl="3" indent="-228600" algn="l" rtl="0">
              <a:lnSpc>
                <a:spcPct val="160000"/>
              </a:lnSpc>
              <a:spcBef>
                <a:spcPts val="50"/>
              </a:spcBef>
              <a:spcAft>
                <a:spcPts val="0"/>
              </a:spcAft>
              <a:buClr>
                <a:srgbClr val="0070C0"/>
              </a:buClr>
              <a:buSzPts val="2470"/>
              <a:buFont typeface="Noto Sans Symbols"/>
              <a:buChar char="▪"/>
            </a:pPr>
            <a:r>
              <a:rPr lang="en-US"/>
              <a:t>Mejorar el promedio general</a:t>
            </a:r>
            <a:endParaRPr/>
          </a:p>
          <a:p>
            <a:pPr marL="1143000" lvl="3" indent="-228600" algn="l" rtl="0">
              <a:spcBef>
                <a:spcPts val="350"/>
              </a:spcBef>
              <a:spcAft>
                <a:spcPts val="0"/>
              </a:spcAft>
              <a:buSzPts val="1900"/>
              <a:buNone/>
            </a:pPr>
            <a:endParaRPr/>
          </a:p>
          <a:p>
            <a:pPr marL="365760" lvl="0" indent="-256032" algn="ctr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ucida Sans"/>
              <a:buNone/>
            </a:pPr>
            <a:r>
              <a:rPr lang="en-US" sz="4000"/>
              <a:t>Como los estudiantes de nuevo ingreso o del grado 10 pueden motivarse.</a:t>
            </a:r>
            <a:endParaRPr/>
          </a:p>
        </p:txBody>
      </p:sp>
      <p:sp>
        <p:nvSpPr>
          <p:cNvPr id="193" name="Google Shape;193;p13" descr="Image result for class of 2021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"/>
          <p:cNvSpPr txBox="1">
            <a:spLocks noGrp="1"/>
          </p:cNvSpPr>
          <p:nvPr>
            <p:ph type="body" idx="1"/>
          </p:nvPr>
        </p:nvSpPr>
        <p:spPr>
          <a:xfrm>
            <a:off x="723900" y="2438400"/>
            <a:ext cx="76962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3" indent="-205073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30000"/>
              <a:buFont typeface="Noto Sans Symbols"/>
              <a:buChar char="▪"/>
            </a:pPr>
            <a:r>
              <a:rPr lang="en-US"/>
              <a:t>Estudiar para el SAT que es en el otoño.</a:t>
            </a:r>
            <a:endParaRPr/>
          </a:p>
          <a:p>
            <a:pPr marL="457200" lvl="3" indent="-205073" algn="l" rtl="0">
              <a:lnSpc>
                <a:spcPct val="170000"/>
              </a:lnSpc>
              <a:spcBef>
                <a:spcPts val="50"/>
              </a:spcBef>
              <a:spcAft>
                <a:spcPts val="0"/>
              </a:spcAft>
              <a:buClr>
                <a:srgbClr val="0070C0"/>
              </a:buClr>
              <a:buSzPct val="130000"/>
              <a:buFont typeface="Noto Sans Symbols"/>
              <a:buChar char="▪"/>
            </a:pPr>
            <a:r>
              <a:rPr lang="en-US"/>
              <a:t>Obtener cartas de recomendación.</a:t>
            </a:r>
            <a:endParaRPr/>
          </a:p>
          <a:p>
            <a:pPr marL="457200" lvl="3" indent="-205073" algn="l" rtl="0">
              <a:lnSpc>
                <a:spcPct val="170000"/>
              </a:lnSpc>
              <a:spcBef>
                <a:spcPts val="50"/>
              </a:spcBef>
              <a:spcAft>
                <a:spcPts val="0"/>
              </a:spcAft>
              <a:buClr>
                <a:srgbClr val="0070C0"/>
              </a:buClr>
              <a:buSzPct val="130000"/>
              <a:buFont typeface="Noto Sans Symbols"/>
              <a:buChar char="▪"/>
            </a:pPr>
            <a:r>
              <a:rPr lang="en-US"/>
              <a:t>Trabajar en el ensayo para la Universidad.</a:t>
            </a:r>
            <a:endParaRPr/>
          </a:p>
          <a:p>
            <a:pPr marL="457200" lvl="3" indent="-205073" algn="l" rtl="0">
              <a:lnSpc>
                <a:spcPct val="170000"/>
              </a:lnSpc>
              <a:spcBef>
                <a:spcPts val="50"/>
              </a:spcBef>
              <a:spcAft>
                <a:spcPts val="0"/>
              </a:spcAft>
              <a:buClr>
                <a:srgbClr val="0070C0"/>
              </a:buClr>
              <a:buSzPct val="130000"/>
              <a:buFont typeface="Noto Sans Symbols"/>
              <a:buChar char="▪"/>
            </a:pPr>
            <a:r>
              <a:rPr lang="en-US"/>
              <a:t>Aplicar a las universidades</a:t>
            </a:r>
            <a:endParaRPr/>
          </a:p>
          <a:p>
            <a:pPr marL="457200" lvl="3" indent="-205073" algn="l" rtl="0">
              <a:lnSpc>
                <a:spcPct val="170000"/>
              </a:lnSpc>
              <a:spcBef>
                <a:spcPts val="50"/>
              </a:spcBef>
              <a:spcAft>
                <a:spcPts val="0"/>
              </a:spcAft>
              <a:buClr>
                <a:srgbClr val="0070C0"/>
              </a:buClr>
              <a:buSzPct val="130000"/>
              <a:buFont typeface="Noto Sans Symbols"/>
              <a:buChar char="▪"/>
            </a:pPr>
            <a:r>
              <a:rPr lang="en-US"/>
              <a:t>Trabajar en su promedio general </a:t>
            </a:r>
            <a:endParaRPr/>
          </a:p>
          <a:p>
            <a:pPr marL="1143000" lvl="3" indent="-228600" algn="l" rtl="0">
              <a:spcBef>
                <a:spcPts val="35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1143000" lvl="3" indent="-228600" algn="l" rtl="0">
              <a:spcBef>
                <a:spcPts val="35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365760" lvl="0" indent="-256032" algn="ctr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</p:txBody>
      </p:sp>
      <p:sp>
        <p:nvSpPr>
          <p:cNvPr id="199" name="Google Shape;199;p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 sz="5400"/>
              <a:t>Que deben hacer los Seniors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"/>
          <p:cNvSpPr txBox="1">
            <a:spLocks noGrp="1"/>
          </p:cNvSpPr>
          <p:nvPr>
            <p:ph type="title"/>
          </p:nvPr>
        </p:nvSpPr>
        <p:spPr>
          <a:xfrm>
            <a:off x="342006" y="12192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ucida Sans"/>
              <a:buNone/>
            </a:pPr>
            <a:r>
              <a:rPr lang="en-US" sz="2800"/>
              <a:t>Proximos eventos</a:t>
            </a:r>
            <a:br>
              <a:rPr lang="en-US" sz="2800"/>
            </a:br>
            <a:br>
              <a:rPr lang="en-US" sz="1800"/>
            </a:br>
            <a:br>
              <a:rPr lang="en-US" sz="1800"/>
            </a:br>
            <a:r>
              <a:rPr lang="en-US" sz="1800"/>
              <a:t>Como preparar un ensayo para la universidad</a:t>
            </a:r>
            <a:br>
              <a:rPr lang="en-US" sz="1800"/>
            </a:br>
            <a:r>
              <a:rPr lang="en-US" sz="1800"/>
              <a:t>Martes, Mayo 25</a:t>
            </a:r>
            <a:r>
              <a:rPr lang="en-US" sz="1800" baseline="30000"/>
              <a:t>th</a:t>
            </a:r>
            <a:br>
              <a:rPr lang="en-US" sz="1800"/>
            </a:br>
            <a:br>
              <a:rPr lang="en-US" sz="1800"/>
            </a:br>
            <a:r>
              <a:rPr lang="en-US" sz="1800"/>
              <a:t>Ayudas Financieras</a:t>
            </a:r>
            <a:br>
              <a:rPr lang="en-US" sz="1800"/>
            </a:br>
            <a:r>
              <a:rPr lang="en-US" sz="1800"/>
              <a:t>Martes, Junio 1st</a:t>
            </a:r>
            <a:br>
              <a:rPr lang="en-US" sz="1800"/>
            </a:br>
            <a:br>
              <a:rPr lang="en-US" sz="1800"/>
            </a:br>
            <a:r>
              <a:rPr lang="en-US" sz="1800"/>
              <a:t>Becas, Naviance y mas</a:t>
            </a:r>
            <a:br>
              <a:rPr lang="en-US" sz="1800"/>
            </a:br>
            <a:r>
              <a:rPr lang="en-US" sz="1800"/>
              <a:t>Martes, June 8th</a:t>
            </a:r>
            <a:br>
              <a:rPr lang="en-US" sz="1800"/>
            </a:br>
            <a:br>
              <a:rPr lang="en-US" sz="1800"/>
            </a:br>
            <a:r>
              <a:rPr lang="en-US" sz="1800"/>
              <a:t>Todos los eventos serán en español a las 7:30pm</a:t>
            </a:r>
            <a:br>
              <a:rPr lang="en-US" sz="1800"/>
            </a:br>
            <a:br>
              <a:rPr lang="en-US" sz="1800" b="0"/>
            </a:br>
            <a:br>
              <a:rPr lang="en-US" sz="1800" b="0"/>
            </a:br>
            <a:endParaRPr sz="1800" b="0"/>
          </a:p>
        </p:txBody>
      </p:sp>
      <p:sp>
        <p:nvSpPr>
          <p:cNvPr id="205" name="Google Shape;205;p15" descr="Image result for piggy ban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206" name="Google Shape;206;p15" descr="Image result for piggy ban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5214928"/>
            <a:ext cx="2511552" cy="1643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"/>
          <p:cNvSpPr txBox="1">
            <a:spLocks noGrp="1"/>
          </p:cNvSpPr>
          <p:nvPr>
            <p:ph type="body" idx="1"/>
          </p:nvPr>
        </p:nvSpPr>
        <p:spPr>
          <a:xfrm>
            <a:off x="481584" y="1447800"/>
            <a:ext cx="82296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ct val="68000"/>
              <a:buNone/>
            </a:pPr>
            <a:r>
              <a:rPr lang="en-US" u="sng" dirty="0"/>
              <a:t>College and Career Center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Kathy </a:t>
            </a:r>
            <a:r>
              <a:rPr lang="en-US" sz="2400" dirty="0" err="1"/>
              <a:t>Stallkamp</a:t>
            </a:r>
            <a:r>
              <a:rPr lang="en-US" sz="2400" dirty="0"/>
              <a:t>			Jennifer Butts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1800" dirty="0"/>
              <a:t>kstallkamp@ttsd.k12.or.us			JButts@ttsd.k12.or.us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503-431-5652			503-431-5772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 sz="2400" dirty="0"/>
          </a:p>
          <a:p>
            <a:pPr marL="109728" lvl="0" indent="0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u="sng" dirty="0"/>
              <a:t>Coordinator Cultural</a:t>
            </a:r>
            <a:r>
              <a:rPr lang="en-US" sz="2400" dirty="0"/>
              <a:t>			</a:t>
            </a:r>
            <a:r>
              <a:rPr lang="en-US" sz="2400" u="sng" dirty="0"/>
              <a:t>Family Partnership Advocate</a:t>
            </a:r>
            <a:r>
              <a:rPr lang="en-US" sz="2400" dirty="0"/>
              <a:t>	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Martin Alvarez			Jazmin Chavez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jalvarezruberte@ttsd.k12.or.us		jchavez@ttsd.k12.or.us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503-431-5598			503-431-5654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 sz="2400"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u="sng" dirty="0"/>
              <a:t>Counselors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Lauren Biles 	Last Names Starting with A-Ce		lbiles@ttsd.12.or.us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Kat Toms 	Last Names Starting with Cha- </a:t>
            </a:r>
            <a:r>
              <a:rPr lang="en-US" sz="2400" dirty="0" err="1"/>
              <a:t>Gra</a:t>
            </a:r>
            <a:r>
              <a:rPr lang="en-US" sz="2400" dirty="0"/>
              <a:t>	ktoms@ttsd.12.or.us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Jessica Carter 	Last Names Starting with </a:t>
            </a:r>
            <a:r>
              <a:rPr lang="en-US" sz="2400" dirty="0" err="1"/>
              <a:t>Gre</a:t>
            </a:r>
            <a:r>
              <a:rPr lang="en-US" sz="2400" dirty="0"/>
              <a:t> –</a:t>
            </a:r>
            <a:r>
              <a:rPr lang="en-US" sz="2400" dirty="0" err="1"/>
              <a:t>Ll</a:t>
            </a:r>
            <a:r>
              <a:rPr lang="en-US" sz="2400" dirty="0"/>
              <a:t>		jcarter@ttsd.12.or.us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Christie Langer 	Last Names Starting with Le – On		clanger@ttsd.12.or.us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Holly </a:t>
            </a:r>
            <a:r>
              <a:rPr lang="en-US" sz="2400" dirty="0" err="1"/>
              <a:t>Poulivaati</a:t>
            </a:r>
            <a:r>
              <a:rPr lang="en-US" sz="2400" dirty="0"/>
              <a:t> 	Last Names Starting with Op-Sha		hpoulivaati@ttsd.12.or.us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 dirty="0"/>
              <a:t>Jen </a:t>
            </a:r>
            <a:r>
              <a:rPr lang="en-US" sz="2400" dirty="0" err="1"/>
              <a:t>Woebke</a:t>
            </a:r>
            <a:r>
              <a:rPr lang="en-US" sz="2400" dirty="0"/>
              <a:t> 	Last Names Starting with She - Z		jwoebke@ttsd.12.or.us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 sz="2400" dirty="0"/>
          </a:p>
        </p:txBody>
      </p:sp>
      <p:sp>
        <p:nvSpPr>
          <p:cNvPr id="212" name="Google Shape;212;p1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Lucida Sans"/>
              <a:buNone/>
            </a:pPr>
            <a:r>
              <a:rPr lang="en-US" sz="5400"/>
              <a:t>Contactos</a:t>
            </a:r>
            <a:endParaRPr/>
          </a:p>
        </p:txBody>
      </p:sp>
      <p:pic>
        <p:nvPicPr>
          <p:cNvPr id="213" name="Google Shape;213;p16" descr="C:\Users\kstallkamp\Documents\Double t logo.t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5562600"/>
            <a:ext cx="1086023" cy="113369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16"/>
          <p:cNvSpPr txBox="1"/>
          <p:nvPr/>
        </p:nvSpPr>
        <p:spPr>
          <a:xfrm>
            <a:off x="1600200" y="5325070"/>
            <a:ext cx="5715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9900"/>
                </a:solidFill>
                <a:latin typeface="Lucida Sans"/>
                <a:ea typeface="Lucida Sans"/>
                <a:cs typeface="Lucida Sans"/>
                <a:sym typeface="Lucida Sans"/>
              </a:rPr>
              <a:t>Presentation slides available on TuHS Website under College and Career Center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9900"/>
                </a:solidFill>
                <a:latin typeface="Lucida Sans"/>
                <a:ea typeface="Lucida Sans"/>
                <a:cs typeface="Lucida Sans"/>
                <a:sym typeface="Lucida Sans"/>
              </a:rPr>
              <a:t> Under Counseling Tab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Publica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Oregon State University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University of Oregon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Portland State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Colegio Comunitario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Portland Community College – 2 años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Privado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George Fox University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Pacific University</a:t>
            </a:r>
            <a:endParaRPr/>
          </a:p>
        </p:txBody>
      </p:sp>
      <p:sp>
        <p:nvSpPr>
          <p:cNvPr id="113" name="Google Shape;113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Tipos de Universidad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838200" y="2209800"/>
            <a:ext cx="7848600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65760" lvl="0" indent="-264797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Que el estudiante va a estudiar y los programas que ofrecen. </a:t>
            </a:r>
            <a:endParaRPr/>
          </a:p>
          <a:p>
            <a:pPr marL="365760" lvl="0" indent="-264797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Costo</a:t>
            </a:r>
            <a:endParaRPr/>
          </a:p>
          <a:p>
            <a:pPr marL="365760" lvl="0" indent="-264797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Localizacion</a:t>
            </a:r>
            <a:endParaRPr/>
          </a:p>
          <a:p>
            <a:pPr marL="365760" lvl="0" indent="-264797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Tamaño de las clases y hospedaje</a:t>
            </a:r>
            <a:endParaRPr/>
          </a:p>
          <a:p>
            <a:pPr marL="365760" lvl="0" indent="-264797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Actividades, deportes y clubes</a:t>
            </a:r>
            <a:endParaRPr/>
          </a:p>
          <a:p>
            <a:pPr marL="365760" lvl="0" indent="-264797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Promedio de graduación</a:t>
            </a:r>
            <a:endParaRPr/>
          </a:p>
          <a:p>
            <a:pPr marL="365760" lvl="0" indent="-264797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Internados o trabajos disponibles</a:t>
            </a:r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</a:pPr>
            <a:r>
              <a:rPr lang="en-US" sz="4800"/>
              <a:t>Consideraciones al escoger un colegio</a:t>
            </a:r>
            <a:endParaRPr/>
          </a:p>
        </p:txBody>
      </p:sp>
      <p:pic>
        <p:nvPicPr>
          <p:cNvPr id="120" name="Google Shape;120;p3" descr="Image result for clipart colle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4876800"/>
            <a:ext cx="217879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07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Hospedaje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Localidad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Servicio de comida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Disponibilidad de clases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Atencion individualizada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Disponibilidad de maestros con experiencia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Ayuda academica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Vida social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br>
              <a:rPr lang="en-US"/>
            </a:br>
            <a:r>
              <a:rPr lang="en-US"/>
              <a:t>A qué prestar atención cuando va de visita al colegio</a:t>
            </a:r>
            <a:br>
              <a:rPr lang="en-US"/>
            </a:br>
            <a:endParaRPr/>
          </a:p>
        </p:txBody>
      </p:sp>
      <p:pic>
        <p:nvPicPr>
          <p:cNvPr id="127" name="Google Shape;127;p4" descr="Image result for clipart colle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4876800"/>
            <a:ext cx="217879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533400" y="2286000"/>
            <a:ext cx="8229600" cy="324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2176"/>
              <a:buFont typeface="Noto Sans Symbols"/>
              <a:buChar char="⮚"/>
            </a:pPr>
            <a:r>
              <a:rPr lang="en-US" sz="3200"/>
              <a:t>Visitas en la Preparatoria de TUHS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SzPts val="2176"/>
              <a:buFont typeface="Noto Sans Symbols"/>
              <a:buChar char="⮚"/>
            </a:pPr>
            <a:r>
              <a:rPr lang="en-US" sz="3200"/>
              <a:t>Ferias escolares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SzPts val="2176"/>
              <a:buFont typeface="Noto Sans Symbols"/>
              <a:buChar char="⮚"/>
            </a:pPr>
            <a:r>
              <a:rPr lang="en-US" sz="3200"/>
              <a:t>Días abiertos en la universidad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SzPts val="2176"/>
              <a:buFont typeface="Noto Sans Symbols"/>
              <a:buChar char="⮚"/>
            </a:pPr>
            <a:r>
              <a:rPr lang="en-US" sz="3200"/>
              <a:t>Visitas a la universidad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Días de visitas al colegio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6" descr="Image result for application college"/>
          <p:cNvPicPr preferRelativeResize="0"/>
          <p:nvPr/>
        </p:nvPicPr>
        <p:blipFill rotWithShape="1">
          <a:blip r:embed="rId3">
            <a:alphaModFix/>
          </a:blip>
          <a:srcRect l="7839" t="16657"/>
          <a:stretch/>
        </p:blipFill>
        <p:spPr>
          <a:xfrm>
            <a:off x="5334000" y="4495800"/>
            <a:ext cx="3583375" cy="215936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6"/>
          <p:cNvSpPr txBox="1">
            <a:spLocks noGrp="1"/>
          </p:cNvSpPr>
          <p:nvPr>
            <p:ph type="body" idx="1"/>
          </p:nvPr>
        </p:nvSpPr>
        <p:spPr>
          <a:xfrm>
            <a:off x="609600" y="1905000"/>
            <a:ext cx="80772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Transcripciones de la preparatoria de Tualatin y la Universidad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ACT o SAT Resultados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Registrarse en ACT.org para mandar los resultados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ACT # enviado a casa o TuHS Consejería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Usar la cuenta que uso en el examen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Ensayo de Aplicación para la universidad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Cartas de Recomendación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457200" y="50763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/>
              <a:t>Lo que se Necesita para las Solicitudes de la Universidad</a:t>
            </a:r>
            <a:endParaRPr/>
          </a:p>
        </p:txBody>
      </p:sp>
      <p:sp>
        <p:nvSpPr>
          <p:cNvPr id="141" name="Google Shape;141;p6" descr="Image result for application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3797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Examen opcional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Universidades lo están hacienda opcional.</a:t>
            </a:r>
            <a:endParaRPr/>
          </a:p>
          <a:p>
            <a:pPr marL="393192" lvl="1" indent="0" algn="l" rtl="0">
              <a:spcBef>
                <a:spcPts val="324"/>
              </a:spcBef>
              <a:spcAft>
                <a:spcPts val="0"/>
              </a:spcAft>
              <a:buSzPts val="2300"/>
              <a:buNone/>
            </a:pPr>
            <a:r>
              <a:rPr lang="en-US"/>
              <a:t> NO para Decicion pero si para becas</a:t>
            </a:r>
            <a:endParaRPr/>
          </a:p>
          <a:p>
            <a:pPr marL="393192" lvl="1" indent="0" algn="l" rtl="0">
              <a:spcBef>
                <a:spcPts val="324"/>
              </a:spcBef>
              <a:spcAft>
                <a:spcPts val="0"/>
              </a:spcAft>
              <a:buSzPts val="2300"/>
              <a:buNone/>
            </a:pP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Cuando dicen: “Test Blind” no van a mirar los resultados. </a:t>
            </a:r>
            <a:endParaRPr/>
          </a:p>
        </p:txBody>
      </p:sp>
      <p:sp>
        <p:nvSpPr>
          <p:cNvPr id="147" name="Google Shape;14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			ACT/SAT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>
            <a:spLocks noGrp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9728" lvl="0" indent="0" algn="l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Accepted by all US Colleges</a:t>
            </a:r>
            <a:endParaRPr/>
          </a:p>
        </p:txBody>
      </p:sp>
      <p:sp>
        <p:nvSpPr>
          <p:cNvPr id="153" name="Google Shape;153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ACT vs SAT</a:t>
            </a:r>
            <a:endParaRPr/>
          </a:p>
        </p:txBody>
      </p:sp>
      <p:graphicFrame>
        <p:nvGraphicFramePr>
          <p:cNvPr id="154" name="Google Shape;154;p8"/>
          <p:cNvGraphicFramePr/>
          <p:nvPr/>
        </p:nvGraphicFramePr>
        <p:xfrm>
          <a:off x="481584" y="1676400"/>
          <a:ext cx="8229600" cy="4196160"/>
        </p:xfrm>
        <a:graphic>
          <a:graphicData uri="http://schemas.openxmlformats.org/drawingml/2006/table">
            <a:tbl>
              <a:tblPr firstRow="1" bandRow="1">
                <a:noFill/>
                <a:tableStyleId>{3E373BD8-7269-4063-A082-B3EA738DDCFD}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ACT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SAT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Score of 1-36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Score of 400-1600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205 Questions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Time 2 hours 55 Minutes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With Writing 3 Hours 35 Minutes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154 Questions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Time:  3 hours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With Essay: 3 hours 50 Minutes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More time per Question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Multiple Choice Math Questions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Multiple Choice and Fill In Math Questions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Tests Math Above Algebra 2 such as Matrices, Trigonometry, Logarithms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Provides Math Formulas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Math counts for ¼ of your test score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Math counts for ½ of your test score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Individual Questions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Evidence Based Reading Questions – References line in Essay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ucida Sans"/>
                        <a:buNone/>
                      </a:pPr>
                      <a:r>
                        <a:rPr lang="en-US" sz="1400"/>
                        <a:t>References previous questions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Reading questions refer to random areas of essay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Reading questions flow chronologically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body" idx="1"/>
          </p:nvPr>
        </p:nvSpPr>
        <p:spPr>
          <a:xfrm>
            <a:off x="152400" y="1981200"/>
            <a:ext cx="89154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5760" lvl="0" indent="-256032" algn="ctr" rtl="0">
              <a:spcBef>
                <a:spcPts val="0"/>
              </a:spcBef>
              <a:spcAft>
                <a:spcPts val="0"/>
              </a:spcAft>
              <a:buSzPct val="68000"/>
              <a:buNone/>
            </a:pPr>
            <a:endParaRPr sz="400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/>
              <a:t>Acción Temprana (Early Action)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/>
              <a:t>Decisión Temprana (Early Decision)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2000"/>
              <a:t>University of Oregon – 1 de noviembre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2000"/>
              <a:t>Oregon State University – 1 de noviembre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/>
              <a:t>Decisión de Aceptación Regular  - </a:t>
            </a:r>
            <a:r>
              <a:rPr lang="en-US" sz="2200"/>
              <a:t>Mayo</a:t>
            </a:r>
            <a:endParaRPr sz="2400"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2000"/>
              <a:t>University of Oregon – 15 de enero 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2000"/>
              <a:t>Oregon State University – 1 de febrero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ct val="100000"/>
              <a:buNone/>
            </a:pPr>
            <a:r>
              <a:rPr lang="en-US" sz="2000"/>
              <a:t>Portland State University (Consideración de beca solamente) – 1 de febrero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 sz="2400"/>
              <a:t>Fecha Límite de Solicitud Final- </a:t>
            </a:r>
            <a:r>
              <a:rPr lang="en-US" sz="2000"/>
              <a:t>Agosto</a:t>
            </a:r>
            <a:endParaRPr sz="2400"/>
          </a:p>
        </p:txBody>
      </p:sp>
      <p:sp>
        <p:nvSpPr>
          <p:cNvPr id="160" name="Google Shape;160;p9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Lucida Sans"/>
              <a:buNone/>
            </a:pPr>
            <a:r>
              <a:rPr lang="en-US" sz="5400"/>
              <a:t>Fechas Importantes</a:t>
            </a:r>
            <a:endParaRPr/>
          </a:p>
        </p:txBody>
      </p:sp>
      <p:pic>
        <p:nvPicPr>
          <p:cNvPr id="161" name="Google Shape;161;p9" descr="Image result for clipart contemplative grad"/>
          <p:cNvPicPr preferRelativeResize="0"/>
          <p:nvPr/>
        </p:nvPicPr>
        <p:blipFill rotWithShape="1">
          <a:blip r:embed="rId3">
            <a:alphaModFix/>
          </a:blip>
          <a:srcRect l="42926" t="15168" b="24157"/>
          <a:stretch/>
        </p:blipFill>
        <p:spPr>
          <a:xfrm>
            <a:off x="6629400" y="4876800"/>
            <a:ext cx="1981200" cy="1639614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Macintosh PowerPoint</Application>
  <PresentationFormat>On-screen Show (4:3)</PresentationFormat>
  <Paragraphs>166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Lucida Sans</vt:lpstr>
      <vt:lpstr>Noto Sans Symbols</vt:lpstr>
      <vt:lpstr>Verdana</vt:lpstr>
      <vt:lpstr>Concourse</vt:lpstr>
      <vt:lpstr>Noche de Información con destino a la Universidad</vt:lpstr>
      <vt:lpstr>Tipos de Universidad</vt:lpstr>
      <vt:lpstr>Consideraciones al escoger un colegio</vt:lpstr>
      <vt:lpstr> A qué prestar atención cuando va de visita al colegio </vt:lpstr>
      <vt:lpstr>Días de visitas al colegio</vt:lpstr>
      <vt:lpstr>Lo que se Necesita para las Solicitudes de la Universidad</vt:lpstr>
      <vt:lpstr>   ACT/SAT</vt:lpstr>
      <vt:lpstr>ACT vs SAT</vt:lpstr>
      <vt:lpstr>Fechas Importantes</vt:lpstr>
      <vt:lpstr>Costos Universitarios Típicos</vt:lpstr>
      <vt:lpstr>Western Undergraduate Exchange (WUE)</vt:lpstr>
      <vt:lpstr>Common App</vt:lpstr>
      <vt:lpstr>Como los estudiantes de nuevo ingreso o del grado 10 pueden motivarse.</vt:lpstr>
      <vt:lpstr>Que deben hacer los Seniors</vt:lpstr>
      <vt:lpstr>Proximos eventos   Como preparar un ensayo para la universidad Martes, Mayo 25th  Ayudas Financieras Martes, Junio 1st  Becas, Naviance y mas Martes, June 8th  Todos los eventos serán en español a las 7:30pm   </vt:lpstr>
      <vt:lpstr>Contactos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Noche de Información con destino a la Universidad</dc:title>
  <dc:creator>kstallkamp</dc:creator>
  <cp:lastModifiedBy>Microsoft Office User</cp:lastModifiedBy>
  <cp:revision>1</cp:revision>
  <dcterms:created xsi:type="dcterms:W3CDTF">2016-09-15T19:07:10Z</dcterms:created>
  <dcterms:modified xsi:type="dcterms:W3CDTF">2021-05-26T17:32:28Z</dcterms:modified>
</cp:coreProperties>
</file>