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Helvetica Neue" panose="020B0604020202020204" charset="0"/>
      <p:regular r:id="rId15"/>
      <p:bold r:id="rId16"/>
      <p:italic r:id="rId17"/>
      <p:boldItalic r:id="rId18"/>
    </p:embeddedFont>
    <p:embeddedFont>
      <p:font typeface="Helvetica Neue Light" panose="020B0604020202020204" charset="0"/>
      <p:regular r:id="rId19"/>
      <p:bold r:id="rId20"/>
      <p:italic r:id="rId21"/>
      <p:boldItalic r:id="rId22"/>
    </p:embeddedFont>
    <p:embeddedFont>
      <p:font typeface="Proxima Nova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2" roundtripDataSignature="AMtx7miUxfNdjfGK3Nx1IZxjXCikCFs+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32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d0fe8f2ed7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Google Shape;158;gd0fe8f2ed7_0_18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Note: Average file gets 8 min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d0fe8f2ed7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4" name="Google Shape;164;gd0fe8f2ed7_0_18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Note: Average file gets 8 min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d0fe8f2ed7_0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0" name="Google Shape;170;gd0fe8f2ed7_0_22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Note: Average file gets 8 min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6" name="Google Shape;76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5e2509aa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3" name="Google Shape;83;gc5e2509aaf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0fe8f2ed7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3" name="Google Shape;103;gd0fe8f2ed7_0_4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Colleges use a holistic admissions process.</a:t>
            </a: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Academics are the most important. In particular GPA and the strength of your curriculum</a:t>
            </a: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However, once you’re above the academic bar, other things become increasingly important</a:t>
            </a: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There are many things colleges consider that are not in your control at this point. Your high school, family income, first generation, geography, </a:t>
            </a:r>
            <a:br>
              <a:rPr lang="en-US"/>
            </a:br>
            <a:br>
              <a:rPr lang="en-US"/>
            </a:br>
            <a:r>
              <a:rPr lang="en-US"/>
              <a:t>There are some things that may be less in your control.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d0fe8f2ed7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9" name="Google Shape;119;gd0fe8f2ed7_0_6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d0fe8f2ed7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6" name="Google Shape;126;gd0fe8f2ed7_0_9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d0fe8f2ed7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8" name="Google Shape;138;gd0fe8f2ed7_0_13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d0fe8f2ed7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4" name="Google Shape;144;gd0fe8f2ed7_0_17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d0fe8f2ed7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2" name="Google Shape;152;gd0fe8f2ed7_0_15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Colleges use a holistic admissions process.</a:t>
            </a: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Academics are the most important. In particular GPA and the strength of your curriculum</a:t>
            </a: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However, once you’re above the academic bar, other things become increasingly important</a:t>
            </a: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There are many things colleges consider that are not in your control at this point. Your high school, family income, first generation, geography, </a:t>
            </a:r>
            <a:br>
              <a:rPr lang="en-US"/>
            </a:br>
            <a:br>
              <a:rPr lang="en-US"/>
            </a:br>
            <a:r>
              <a:rPr lang="en-US"/>
              <a:t>There are some things that may be less in your control.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BODY" type="tx">
  <p:cSld name="TITLE_AND_BODY">
    <p:bg>
      <p:bgPr>
        <a:solidFill>
          <a:srgbClr val="50505A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1143000" y="841772"/>
            <a:ext cx="6858000" cy="1790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Proxima Nova"/>
              <a:buNone/>
              <a:defRPr sz="4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roxima Nova"/>
              <a:buNone/>
              <a:defRPr sz="18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roxima Nova"/>
              <a:buNone/>
              <a:defRPr sz="18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roxima Nova"/>
              <a:buNone/>
              <a:defRPr sz="18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roxima Nova"/>
              <a:buNone/>
              <a:defRPr sz="18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roxima Nova"/>
              <a:buNone/>
              <a:defRPr sz="18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sldNum" idx="12"/>
          </p:nvPr>
        </p:nvSpPr>
        <p:spPr>
          <a:xfrm>
            <a:off x="8306963" y="4800059"/>
            <a:ext cx="208388" cy="208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888888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>
  <p:cSld name="Title, Bullets &amp; Photo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1"/>
          <p:cNvSpPr txBox="1">
            <a:spLocks noGrp="1"/>
          </p:cNvSpPr>
          <p:nvPr>
            <p:ph type="title"/>
          </p:nvPr>
        </p:nvSpPr>
        <p:spPr>
          <a:xfrm>
            <a:off x="669726" y="207614"/>
            <a:ext cx="7804548" cy="1138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body" idx="1"/>
          </p:nvPr>
        </p:nvSpPr>
        <p:spPr>
          <a:xfrm>
            <a:off x="669725" y="1372940"/>
            <a:ext cx="3750471" cy="3315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314325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Helvetica Neue Light"/>
              <a:buChar char="•"/>
              <a:defRPr sz="1800"/>
            </a:lvl1pPr>
            <a:lvl2pPr marL="914400" lvl="1" indent="-314325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Helvetica Neue Light"/>
              <a:buChar char="•"/>
              <a:defRPr sz="1800"/>
            </a:lvl2pPr>
            <a:lvl3pPr marL="1371600" lvl="2" indent="-314325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Helvetica Neue Light"/>
              <a:buChar char="•"/>
              <a:defRPr sz="1800"/>
            </a:lvl3pPr>
            <a:lvl4pPr marL="1828800" lvl="3" indent="-314325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Helvetica Neue Light"/>
              <a:buChar char="•"/>
              <a:defRPr sz="1800"/>
            </a:lvl4pPr>
            <a:lvl5pPr marL="2286000" lvl="4" indent="-314325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Helvetica Neue Light"/>
              <a:buChar char="•"/>
              <a:defRPr sz="1800"/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>
            <a:spLocks noGrp="1"/>
          </p:cNvSpPr>
          <p:nvPr>
            <p:ph type="body" idx="1"/>
          </p:nvPr>
        </p:nvSpPr>
        <p:spPr>
          <a:xfrm>
            <a:off x="669726" y="669726"/>
            <a:ext cx="7804548" cy="380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1pPr>
            <a:lvl2pPr marL="914400" lvl="1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2pPr>
            <a:lvl3pPr marL="1371600" lvl="2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3pPr>
            <a:lvl4pPr marL="1828800" lvl="3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3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4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5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6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 2">
  <p:cSld name="Title &amp; Bullets 2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>
            <a:spLocks noGrp="1"/>
          </p:cNvSpPr>
          <p:nvPr>
            <p:ph type="title"/>
          </p:nvPr>
        </p:nvSpPr>
        <p:spPr>
          <a:xfrm>
            <a:off x="669726" y="234404"/>
            <a:ext cx="7804548" cy="1138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body" idx="1"/>
          </p:nvPr>
        </p:nvSpPr>
        <p:spPr>
          <a:xfrm>
            <a:off x="669726" y="1372940"/>
            <a:ext cx="7804548" cy="3315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1pPr>
            <a:lvl2pPr marL="914400" lvl="1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2pPr>
            <a:lvl3pPr marL="1371600" lvl="2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3pPr>
            <a:lvl4pPr marL="1828800" lvl="3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sldNum" idx="12"/>
          </p:nvPr>
        </p:nvSpPr>
        <p:spPr>
          <a:xfrm>
            <a:off x="6883400" y="47291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bg>
      <p:bgPr>
        <a:solidFill>
          <a:srgbClr val="50505A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>
            <a:spLocks noGrp="1"/>
          </p:cNvSpPr>
          <p:nvPr>
            <p:ph type="title"/>
          </p:nvPr>
        </p:nvSpPr>
        <p:spPr>
          <a:xfrm>
            <a:off x="515107" y="192092"/>
            <a:ext cx="7886701" cy="507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3200"/>
              <a:buFont typeface="Proxima Nova"/>
              <a:buNone/>
              <a:defRPr sz="3200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sldNum" idx="12"/>
          </p:nvPr>
        </p:nvSpPr>
        <p:spPr>
          <a:xfrm>
            <a:off x="8788208" y="4805951"/>
            <a:ext cx="208388" cy="208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6" name="Google Shape;16;p14"/>
          <p:cNvCxnSpPr/>
          <p:nvPr/>
        </p:nvCxnSpPr>
        <p:spPr>
          <a:xfrm>
            <a:off x="438150" y="692291"/>
            <a:ext cx="8275321" cy="1129"/>
          </a:xfrm>
          <a:prstGeom prst="straightConnector1">
            <a:avLst/>
          </a:prstGeom>
          <a:noFill/>
          <a:ln w="9525" cap="flat" cmpd="sng">
            <a:solidFill>
              <a:srgbClr val="04AAA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7" name="Google Shape;17;p14"/>
          <p:cNvCxnSpPr/>
          <p:nvPr/>
        </p:nvCxnSpPr>
        <p:spPr>
          <a:xfrm>
            <a:off x="1604111" y="4915648"/>
            <a:ext cx="7087082" cy="1"/>
          </a:xfrm>
          <a:prstGeom prst="straightConnector1">
            <a:avLst/>
          </a:prstGeom>
          <a:noFill/>
          <a:ln w="9525" cap="flat" cmpd="sng">
            <a:solidFill>
              <a:srgbClr val="04AAA2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18" name="Google Shape;18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5197" y="4773154"/>
            <a:ext cx="1228634" cy="33038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_1">
    <p:bg>
      <p:bgPr>
        <a:solidFill>
          <a:srgbClr val="50505A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d0fe8f2ed7_0_19"/>
          <p:cNvSpPr txBox="1">
            <a:spLocks noGrp="1"/>
          </p:cNvSpPr>
          <p:nvPr>
            <p:ph type="title"/>
          </p:nvPr>
        </p:nvSpPr>
        <p:spPr>
          <a:xfrm>
            <a:off x="515107" y="192092"/>
            <a:ext cx="7886700" cy="5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3200"/>
              <a:buFont typeface="Proxima Nova"/>
              <a:buNone/>
              <a:defRPr sz="3200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gd0fe8f2ed7_0_19"/>
          <p:cNvSpPr txBox="1">
            <a:spLocks noGrp="1"/>
          </p:cNvSpPr>
          <p:nvPr>
            <p:ph type="sldNum" idx="12"/>
          </p:nvPr>
        </p:nvSpPr>
        <p:spPr>
          <a:xfrm>
            <a:off x="8788208" y="4805951"/>
            <a:ext cx="208500" cy="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  <a:defRPr sz="900" b="0" i="0" u="none" strike="noStrike" cap="none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3" name="Google Shape;23;gd0fe8f2ed7_0_19"/>
          <p:cNvCxnSpPr/>
          <p:nvPr/>
        </p:nvCxnSpPr>
        <p:spPr>
          <a:xfrm>
            <a:off x="1604111" y="4915648"/>
            <a:ext cx="7087200" cy="0"/>
          </a:xfrm>
          <a:prstGeom prst="straightConnector1">
            <a:avLst/>
          </a:prstGeom>
          <a:noFill/>
          <a:ln w="9525" cap="flat" cmpd="sng">
            <a:solidFill>
              <a:srgbClr val="04AAA2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24" name="Google Shape;24;gd0fe8f2ed7_0_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5197" y="4773154"/>
            <a:ext cx="1228634" cy="33038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gd0fe8f2ed7_0_19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55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5"/>
          <p:cNvSpPr txBox="1">
            <a:spLocks noGrp="1"/>
          </p:cNvSpPr>
          <p:nvPr>
            <p:ph type="sldNum" idx="12"/>
          </p:nvPr>
        </p:nvSpPr>
        <p:spPr>
          <a:xfrm>
            <a:off x="8310138" y="4803234"/>
            <a:ext cx="205200" cy="2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50" tIns="34250" rIns="34250" bIns="342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Proxima Nova"/>
              <a:buNone/>
              <a:defRPr sz="1200" b="0" i="0" u="none" strike="noStrike" cap="non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>
            <a:spLocks noGrp="1"/>
          </p:cNvSpPr>
          <p:nvPr>
            <p:ph type="title"/>
          </p:nvPr>
        </p:nvSpPr>
        <p:spPr>
          <a:xfrm>
            <a:off x="892969" y="3542853"/>
            <a:ext cx="7358064" cy="75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F7F"/>
              </a:buClr>
              <a:buSzPts val="5000"/>
              <a:buFont typeface="Helvetica Neue Light"/>
              <a:buNone/>
              <a:defRPr>
                <a:solidFill>
                  <a:srgbClr val="007F7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body" idx="1"/>
          </p:nvPr>
        </p:nvSpPr>
        <p:spPr>
          <a:xfrm>
            <a:off x="892969" y="4319735"/>
            <a:ext cx="7358064" cy="596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Center">
  <p:cSld name="Title - Cent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7"/>
          <p:cNvSpPr txBox="1">
            <a:spLocks noGrp="1"/>
          </p:cNvSpPr>
          <p:nvPr>
            <p:ph type="title"/>
          </p:nvPr>
        </p:nvSpPr>
        <p:spPr>
          <a:xfrm>
            <a:off x="892969" y="1701106"/>
            <a:ext cx="7358064" cy="1741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F7F"/>
              </a:buClr>
              <a:buSzPts val="5000"/>
              <a:buFont typeface="Helvetica Neue Light"/>
              <a:buNone/>
              <a:defRPr>
                <a:solidFill>
                  <a:srgbClr val="007F7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Vertical">
  <p:cSld name="Photo - Vertica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669725" y="334862"/>
            <a:ext cx="3750471" cy="2102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F7F"/>
              </a:buClr>
              <a:buSzPts val="3800"/>
              <a:buFont typeface="Helvetica Neue Light"/>
              <a:buNone/>
              <a:defRPr sz="3800">
                <a:solidFill>
                  <a:srgbClr val="007F7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1"/>
          </p:nvPr>
        </p:nvSpPr>
        <p:spPr>
          <a:xfrm>
            <a:off x="669725" y="2511474"/>
            <a:ext cx="3750471" cy="2163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Top">
  <p:cSld name="Title - Top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9"/>
          <p:cNvSpPr txBox="1">
            <a:spLocks noGrp="1"/>
          </p:cNvSpPr>
          <p:nvPr>
            <p:ph type="title"/>
          </p:nvPr>
        </p:nvSpPr>
        <p:spPr>
          <a:xfrm>
            <a:off x="669726" y="234404"/>
            <a:ext cx="7804548" cy="1138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F7F"/>
              </a:buClr>
              <a:buSzPts val="5000"/>
              <a:buFont typeface="Helvetica Neue Light"/>
              <a:buNone/>
              <a:defRPr>
                <a:solidFill>
                  <a:srgbClr val="007F7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0"/>
          <p:cNvSpPr txBox="1">
            <a:spLocks noGrp="1"/>
          </p:cNvSpPr>
          <p:nvPr>
            <p:ph type="title"/>
          </p:nvPr>
        </p:nvSpPr>
        <p:spPr>
          <a:xfrm>
            <a:off x="669726" y="234404"/>
            <a:ext cx="7804548" cy="1138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1"/>
          </p:nvPr>
        </p:nvSpPr>
        <p:spPr>
          <a:xfrm>
            <a:off x="669726" y="1372940"/>
            <a:ext cx="7804548" cy="3315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1pPr>
            <a:lvl2pPr marL="914400" lvl="1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2pPr>
            <a:lvl3pPr marL="1371600" lvl="2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3pPr>
            <a:lvl4pPr marL="1828800" lvl="3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5pPr>
            <a:lvl6pPr marL="2743200" lvl="5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marL="3200400" lvl="6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marL="3657600" lvl="7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marL="4114800" lvl="8" indent="-314325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sldNum" idx="12"/>
          </p:nvPr>
        </p:nvSpPr>
        <p:spPr>
          <a:xfrm>
            <a:off x="6933314" y="4767262"/>
            <a:ext cx="2133601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669726" y="234404"/>
            <a:ext cx="7804548" cy="1138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7A1"/>
              </a:buClr>
              <a:buSzPts val="5000"/>
              <a:buFont typeface="Helvetica Neue Light"/>
              <a:buNone/>
              <a:defRPr sz="5000" b="0" i="0" u="none" strike="noStrike" cap="none">
                <a:solidFill>
                  <a:srgbClr val="2DA7A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669726" y="1372940"/>
            <a:ext cx="7804548" cy="3315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marR="0" lvl="0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marR="0" lvl="1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marR="0" lvl="2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marR="0" lvl="3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marR="0" lvl="4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marR="0" lvl="5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200400" marR="0" lvl="6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657600" marR="0" lvl="7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114800" marR="0" lvl="8" indent="-338137" algn="l" rtl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rgbClr val="000000"/>
              </a:buClr>
              <a:buSzPts val="1725"/>
              <a:buFont typeface="Helvetica Neue Light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sldNum" idx="12"/>
          </p:nvPr>
        </p:nvSpPr>
        <p:spPr>
          <a:xfrm>
            <a:off x="6933314" y="4767262"/>
            <a:ext cx="2133601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 Light"/>
              <a:buNone/>
              <a:defRPr sz="12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s.iq.harvard.edu/files/diverse-education/files/expert_report_as_filed_d._mass._14-cv-14176_dckt_000419_033_filed_2018-06-15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s.iq.harvard.edu/files/diverse-education/files/expert_report_as_filed_d._mass._14-cv-14176_dckt_000419_033_filed_2018-06-1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/>
          <p:nvPr/>
        </p:nvSpPr>
        <p:spPr>
          <a:xfrm>
            <a:off x="753915" y="2655331"/>
            <a:ext cx="763617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College Essay Webinar</a:t>
            </a: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70" name="Google Shape;70;p1"/>
          <p:cNvCxnSpPr/>
          <p:nvPr/>
        </p:nvCxnSpPr>
        <p:spPr>
          <a:xfrm rot="10800000">
            <a:off x="789371" y="2418921"/>
            <a:ext cx="7565258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71" name="Google Shape;71;p1"/>
          <p:cNvSpPr/>
          <p:nvPr/>
        </p:nvSpPr>
        <p:spPr>
          <a:xfrm>
            <a:off x="0" y="4475175"/>
            <a:ext cx="9144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Helvetica Neue"/>
              <a:buNone/>
            </a:pPr>
            <a:r>
              <a:rPr lang="en-US" sz="2000" b="1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kristina@prompt.com</a:t>
            </a:r>
            <a:endParaRPr sz="2300" b="0" i="0" u="none" strike="noStrike" cap="none" dirty="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265050" y="3470198"/>
            <a:ext cx="8538000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Helvetica Neue"/>
              <a:buNone/>
            </a:pPr>
            <a:r>
              <a:rPr lang="en-US" sz="2000" b="1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Kristina Chun</a:t>
            </a:r>
            <a:endParaRPr sz="2000" b="1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Helvetica Neue"/>
              <a:buNone/>
            </a:pPr>
            <a:r>
              <a:rPr lang="en-US" sz="20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Writing Coach</a:t>
            </a:r>
            <a:endParaRPr sz="2000" b="0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73" name="Google Shape;73;p1" descr="image10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02801" y="1082487"/>
            <a:ext cx="4106331" cy="11000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d0fe8f2ed7_0_183"/>
          <p:cNvSpPr txBox="1">
            <a:spLocks noGrp="1"/>
          </p:cNvSpPr>
          <p:nvPr>
            <p:ph type="title"/>
          </p:nvPr>
        </p:nvSpPr>
        <p:spPr>
          <a:xfrm>
            <a:off x="1001600" y="267050"/>
            <a:ext cx="71184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/>
              <a:t>3 common “myths” about college essays</a:t>
            </a:r>
            <a:endParaRPr sz="2400"/>
          </a:p>
        </p:txBody>
      </p:sp>
      <p:sp>
        <p:nvSpPr>
          <p:cNvPr id="161" name="Google Shape;161;gd0fe8f2ed7_0_183"/>
          <p:cNvSpPr/>
          <p:nvPr/>
        </p:nvSpPr>
        <p:spPr>
          <a:xfrm>
            <a:off x="444409" y="1288471"/>
            <a:ext cx="8284800" cy="30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285750" marR="0" lvl="1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Creative and thought provoking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– An essay doesn’t need to be overly creative, use metaphors and large words, or be thought provoking. It just needs to cover the content in a clear way. Admissions officers need to understand who you are within a few minutes.</a:t>
            </a:r>
            <a:endParaRPr sz="1400" b="1" i="0" u="none" strike="noStrike" cap="none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3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The “well-rounded student” – 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Being good at everything helps, but colleges are really looking for people who truly excel at one or a few things (traits, subjects, skills). Focus on these “spikes.”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3000"/>
              </a:spcBef>
              <a:spcAft>
                <a:spcPts val="300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Needing to tell their life story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– Many essays are a regurgitation of a student’s life story (e.g., family history). While this may be the critical story for some students, many students should focus on something else (e.g., intellectual curiosity, initiative).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d0fe8f2ed7_0_189"/>
          <p:cNvSpPr txBox="1">
            <a:spLocks noGrp="1"/>
          </p:cNvSpPr>
          <p:nvPr>
            <p:ph type="title"/>
          </p:nvPr>
        </p:nvSpPr>
        <p:spPr>
          <a:xfrm>
            <a:off x="1001600" y="267050"/>
            <a:ext cx="71184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/>
              <a:t>3 things to keep in mind</a:t>
            </a:r>
            <a:endParaRPr sz="2400"/>
          </a:p>
        </p:txBody>
      </p:sp>
      <p:sp>
        <p:nvSpPr>
          <p:cNvPr id="167" name="Google Shape;167;gd0fe8f2ed7_0_189"/>
          <p:cNvSpPr/>
          <p:nvPr/>
        </p:nvSpPr>
        <p:spPr>
          <a:xfrm>
            <a:off x="429525" y="1373076"/>
            <a:ext cx="8284800" cy="26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285750" marR="0" lvl="1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College essays aren’t hard.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They don’t need to be perfect, creative, or philosophical. Focus on showcasing your experiences in a clear way – prove you will be successful in college and beyond!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3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Getting feedback is critical.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But be smart about who you get it from. We find nearly every student misses 2-3 significant opportunities to improve their content.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3600"/>
              </a:spcBef>
              <a:spcAft>
                <a:spcPts val="360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 efficient and effective.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Writing a compelling Common App Essay should take 6-8 hours of your time over 2 weeks. Get it done in June or July. Then, focus on your supplements.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d0fe8f2ed7_0_228"/>
          <p:cNvSpPr txBox="1">
            <a:spLocks noGrp="1"/>
          </p:cNvSpPr>
          <p:nvPr>
            <p:ph type="title"/>
          </p:nvPr>
        </p:nvSpPr>
        <p:spPr>
          <a:xfrm>
            <a:off x="1001600" y="267050"/>
            <a:ext cx="71184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/>
              <a:t>Start now to write stronger essays</a:t>
            </a:r>
            <a:endParaRPr sz="2400"/>
          </a:p>
        </p:txBody>
      </p:sp>
      <p:sp>
        <p:nvSpPr>
          <p:cNvPr id="173" name="Google Shape;173;gd0fe8f2ed7_0_228"/>
          <p:cNvSpPr/>
          <p:nvPr/>
        </p:nvSpPr>
        <p:spPr>
          <a:xfrm>
            <a:off x="429525" y="1261952"/>
            <a:ext cx="8284800" cy="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Strong essays combine </a:t>
            </a:r>
            <a:r>
              <a:rPr lang="en-US" sz="1800" b="1" i="1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what you've done</a:t>
            </a:r>
            <a:r>
              <a:rPr lang="en-US"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with </a:t>
            </a:r>
            <a:r>
              <a:rPr lang="en-US" sz="1800" b="1" i="1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how you write about it</a:t>
            </a:r>
            <a:r>
              <a:rPr lang="en-US"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. </a:t>
            </a:r>
            <a:endParaRPr sz="2100" b="0" i="0" u="none" strike="noStrike" cap="none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74" name="Google Shape;174;gd0fe8f2ed7_0_228"/>
          <p:cNvPicPr preferRelativeResize="0"/>
          <p:nvPr/>
        </p:nvPicPr>
        <p:blipFill rotWithShape="1">
          <a:blip r:embed="rId3">
            <a:alphaModFix/>
          </a:blip>
          <a:srcRect l="16540" t="35681" r="14484" b="28827"/>
          <a:stretch/>
        </p:blipFill>
        <p:spPr>
          <a:xfrm>
            <a:off x="1263550" y="3166000"/>
            <a:ext cx="6568300" cy="656825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gd0fe8f2ed7_0_228"/>
          <p:cNvSpPr/>
          <p:nvPr/>
        </p:nvSpPr>
        <p:spPr>
          <a:xfrm>
            <a:off x="2094150" y="2830471"/>
            <a:ext cx="1926300" cy="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F58025"/>
                </a:solidFill>
                <a:latin typeface="Proxima Nova"/>
                <a:ea typeface="Proxima Nova"/>
                <a:cs typeface="Proxima Nova"/>
                <a:sym typeface="Proxima Nova"/>
              </a:rPr>
              <a:t>What you’ve done</a:t>
            </a:r>
            <a:endParaRPr sz="2100" b="1" i="0" u="none" strike="noStrike" cap="none" dirty="0">
              <a:solidFill>
                <a:srgbClr val="F58025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6" name="Google Shape;176;gd0fe8f2ed7_0_228"/>
          <p:cNvSpPr/>
          <p:nvPr/>
        </p:nvSpPr>
        <p:spPr>
          <a:xfrm>
            <a:off x="4788400" y="2830469"/>
            <a:ext cx="3004200" cy="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F58025"/>
                </a:solidFill>
                <a:latin typeface="Proxima Nova"/>
                <a:ea typeface="Proxima Nova"/>
                <a:cs typeface="Proxima Nova"/>
                <a:sym typeface="Proxima Nova"/>
              </a:rPr>
              <a:t>How you write about it</a:t>
            </a:r>
            <a:endParaRPr sz="2100" b="1" i="0" u="none" strike="noStrike" cap="none">
              <a:solidFill>
                <a:srgbClr val="F58025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7" name="Google Shape;177;gd0fe8f2ed7_0_228"/>
          <p:cNvSpPr/>
          <p:nvPr/>
        </p:nvSpPr>
        <p:spPr>
          <a:xfrm>
            <a:off x="1163450" y="3349677"/>
            <a:ext cx="816300" cy="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Spring</a:t>
            </a:r>
            <a:endParaRPr sz="2100" b="0" i="0" u="none" strike="noStrike" cap="none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8" name="Google Shape;178;gd0fe8f2ed7_0_228"/>
          <p:cNvSpPr/>
          <p:nvPr/>
        </p:nvSpPr>
        <p:spPr>
          <a:xfrm>
            <a:off x="4057550" y="3376268"/>
            <a:ext cx="904500" cy="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Summer</a:t>
            </a:r>
            <a:endParaRPr sz="2100" b="0" i="0" u="none" strike="noStrike" cap="none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9" name="Google Shape;179;gd0fe8f2ed7_0_228"/>
          <p:cNvSpPr/>
          <p:nvPr/>
        </p:nvSpPr>
        <p:spPr>
          <a:xfrm>
            <a:off x="7064150" y="3390437"/>
            <a:ext cx="816300" cy="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Fall</a:t>
            </a:r>
            <a:endParaRPr sz="2100" b="0" i="0" u="none" strike="noStrike" cap="none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80" name="Google Shape;180;gd0fe8f2ed7_0_228"/>
          <p:cNvSpPr/>
          <p:nvPr/>
        </p:nvSpPr>
        <p:spPr>
          <a:xfrm>
            <a:off x="391700" y="2213981"/>
            <a:ext cx="8284800" cy="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Explore </a:t>
            </a:r>
            <a:r>
              <a:rPr lang="en-US" sz="1800" b="0" i="1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what you've done</a:t>
            </a:r>
            <a:r>
              <a:rPr lang="en-US"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now now while there's still time to gain experiences.</a:t>
            </a:r>
            <a:endParaRPr sz="2100" b="0" i="0" u="none" strike="noStrike" cap="none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"/>
          <p:cNvSpPr txBox="1">
            <a:spLocks noGrp="1"/>
          </p:cNvSpPr>
          <p:nvPr>
            <p:ph type="title"/>
          </p:nvPr>
        </p:nvSpPr>
        <p:spPr>
          <a:xfrm>
            <a:off x="515107" y="192092"/>
            <a:ext cx="8360326" cy="507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2400"/>
              <a:buFont typeface="Proxima Nova"/>
              <a:buNone/>
            </a:pPr>
            <a:r>
              <a:rPr lang="en-US" sz="2400"/>
              <a:t>Our agenda</a:t>
            </a:r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sldNum" idx="12"/>
          </p:nvPr>
        </p:nvSpPr>
        <p:spPr>
          <a:xfrm>
            <a:off x="8851776" y="4805941"/>
            <a:ext cx="144820" cy="208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AAA2"/>
              </a:buClr>
              <a:buSzPts val="900"/>
              <a:buFont typeface="Proxima Nova"/>
              <a:buNone/>
            </a:pPr>
            <a:fld id="{00000000-1234-1234-1234-123412341234}" type="slidenum">
              <a:rPr lang="en-US" sz="900">
                <a:solidFill>
                  <a:srgbClr val="04AAA2"/>
                </a:solidFill>
                <a:latin typeface="Proxima Nova"/>
                <a:ea typeface="Proxima Nova"/>
                <a:cs typeface="Proxima Nova"/>
                <a:sym typeface="Proxima Nova"/>
              </a:rPr>
              <a:t>2</a:t>
            </a:fld>
            <a:endParaRPr/>
          </a:p>
        </p:txBody>
      </p:sp>
      <p:sp>
        <p:nvSpPr>
          <p:cNvPr id="80" name="Google Shape;80;p2"/>
          <p:cNvSpPr/>
          <p:nvPr/>
        </p:nvSpPr>
        <p:spPr>
          <a:xfrm>
            <a:off x="515100" y="996339"/>
            <a:ext cx="8199300" cy="260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spAutoFit/>
          </a:bodyPr>
          <a:lstStyle/>
          <a:p>
            <a:pPr marL="285750" marR="0" lvl="1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Noto Sans Symbols"/>
              <a:buChar char="●"/>
            </a:pPr>
            <a:r>
              <a:rPr lang="en-US" sz="16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importance of essays in admissions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Char char="●"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Intro to college essays</a:t>
            </a:r>
            <a:endParaRPr sz="1600" b="0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Noto Sans Symbols"/>
              <a:buChar char="●"/>
            </a:pPr>
            <a:r>
              <a:rPr lang="en-US" sz="16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purpose of the college application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Noto Sans Symbols"/>
              <a:buChar char="●"/>
            </a:pPr>
            <a:r>
              <a:rPr lang="en-US" sz="16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5 traits colleges look for in applicants</a:t>
            </a:r>
            <a:endParaRPr sz="1600" b="0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Noto Sans Symbols"/>
              <a:buChar char="●"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 college essay myths</a:t>
            </a:r>
            <a:endParaRPr sz="1600" b="0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c5e2509aaf_0_0"/>
          <p:cNvSpPr txBox="1">
            <a:spLocks noGrp="1"/>
          </p:cNvSpPr>
          <p:nvPr>
            <p:ph type="body" idx="1"/>
          </p:nvPr>
        </p:nvSpPr>
        <p:spPr>
          <a:xfrm>
            <a:off x="628650" y="1140624"/>
            <a:ext cx="78867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 sz="1600" b="1">
                <a:solidFill>
                  <a:schemeClr val="lt1"/>
                </a:solidFill>
              </a:rPr>
              <a:t>A Case Study: Harvard admissions from 2015-2019</a:t>
            </a:r>
            <a:endParaRPr sz="1600" b="1">
              <a:solidFill>
                <a:schemeClr val="lt1"/>
              </a:solidFill>
            </a:endParaRPr>
          </a:p>
        </p:txBody>
      </p:sp>
      <p:sp>
        <p:nvSpPr>
          <p:cNvPr id="86" name="Google Shape;86;gc5e2509aaf_0_0"/>
          <p:cNvSpPr txBox="1">
            <a:spLocks noGrp="1"/>
          </p:cNvSpPr>
          <p:nvPr>
            <p:ph type="title"/>
          </p:nvPr>
        </p:nvSpPr>
        <p:spPr>
          <a:xfrm>
            <a:off x="1425000" y="267050"/>
            <a:ext cx="62940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/>
              <a:t>Selective colleges have more academically qualified applicants than spots</a:t>
            </a:r>
            <a:endParaRPr sz="2400"/>
          </a:p>
        </p:txBody>
      </p:sp>
      <p:sp>
        <p:nvSpPr>
          <p:cNvPr id="87" name="Google Shape;87;gc5e2509aaf_0_0"/>
          <p:cNvSpPr txBox="1"/>
          <p:nvPr/>
        </p:nvSpPr>
        <p:spPr>
          <a:xfrm>
            <a:off x="1616250" y="4623900"/>
            <a:ext cx="73179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Source: 2019 Harvard admissions trial, Exhibit 33 of </a:t>
            </a:r>
            <a:r>
              <a:rPr lang="en-US" sz="1100" b="0" i="0" u="sng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Expert Report</a:t>
            </a:r>
            <a:r>
              <a:rPr lang="en-US" sz="11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, pg. 17, footnote 12</a:t>
            </a:r>
            <a:endParaRPr sz="1100" b="0" i="0" u="none" strike="noStrike" cap="none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8" name="Google Shape;88;gc5e2509aaf_0_0"/>
          <p:cNvSpPr txBox="1"/>
          <p:nvPr/>
        </p:nvSpPr>
        <p:spPr>
          <a:xfrm>
            <a:off x="7512400" y="4606900"/>
            <a:ext cx="5025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89" name="Google Shape;89;gc5e2509aaf_0_0"/>
          <p:cNvSpPr/>
          <p:nvPr/>
        </p:nvSpPr>
        <p:spPr>
          <a:xfrm>
            <a:off x="1719375" y="3630457"/>
            <a:ext cx="2498100" cy="6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42% of applicants were above the academic bar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c5e2509aaf_0_0"/>
          <p:cNvSpPr/>
          <p:nvPr/>
        </p:nvSpPr>
        <p:spPr>
          <a:xfrm>
            <a:off x="4826825" y="3630457"/>
            <a:ext cx="2498100" cy="6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Harvard only admitted 13% of these applicants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c5e2509aaf_0_0" title="Points scored"/>
          <p:cNvPicPr preferRelativeResize="0"/>
          <p:nvPr/>
        </p:nvPicPr>
        <p:blipFill rotWithShape="1">
          <a:blip r:embed="rId4">
            <a:alphaModFix/>
          </a:blip>
          <a:srcRect l="24401" r="20266"/>
          <a:stretch/>
        </p:blipFill>
        <p:spPr>
          <a:xfrm>
            <a:off x="2162713" y="2104225"/>
            <a:ext cx="1611426" cy="1800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c5e2509aaf_0_0" title="Points scored"/>
          <p:cNvPicPr preferRelativeResize="0"/>
          <p:nvPr/>
        </p:nvPicPr>
        <p:blipFill rotWithShape="1">
          <a:blip r:embed="rId5">
            <a:alphaModFix/>
          </a:blip>
          <a:srcRect l="24401" r="20266"/>
          <a:stretch/>
        </p:blipFill>
        <p:spPr>
          <a:xfrm>
            <a:off x="5232675" y="2090300"/>
            <a:ext cx="1611426" cy="1800801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gc5e2509aaf_0_0"/>
          <p:cNvSpPr txBox="1">
            <a:spLocks noGrp="1"/>
          </p:cNvSpPr>
          <p:nvPr>
            <p:ph type="body" idx="1"/>
          </p:nvPr>
        </p:nvSpPr>
        <p:spPr>
          <a:xfrm>
            <a:off x="2706688" y="2269271"/>
            <a:ext cx="523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 sz="1600" b="1" dirty="0">
                <a:solidFill>
                  <a:schemeClr val="lt1"/>
                </a:solidFill>
              </a:rPr>
              <a:t>42%</a:t>
            </a:r>
            <a:endParaRPr sz="1600" b="1" dirty="0">
              <a:solidFill>
                <a:schemeClr val="lt1"/>
              </a:solidFill>
            </a:endParaRPr>
          </a:p>
        </p:txBody>
      </p:sp>
      <p:sp>
        <p:nvSpPr>
          <p:cNvPr id="94" name="Google Shape;94;gc5e2509aaf_0_0"/>
          <p:cNvSpPr txBox="1">
            <a:spLocks noGrp="1"/>
          </p:cNvSpPr>
          <p:nvPr>
            <p:ph type="body" idx="1"/>
          </p:nvPr>
        </p:nvSpPr>
        <p:spPr>
          <a:xfrm>
            <a:off x="2706688" y="3134075"/>
            <a:ext cx="523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 sz="1600" b="1" dirty="0">
                <a:solidFill>
                  <a:schemeClr val="lt1"/>
                </a:solidFill>
              </a:rPr>
              <a:t>58%</a:t>
            </a:r>
            <a:endParaRPr sz="1600" b="1" dirty="0">
              <a:solidFill>
                <a:schemeClr val="lt1"/>
              </a:solidFill>
            </a:endParaRPr>
          </a:p>
        </p:txBody>
      </p:sp>
      <p:sp>
        <p:nvSpPr>
          <p:cNvPr id="95" name="Google Shape;95;gc5e2509aaf_0_0"/>
          <p:cNvSpPr txBox="1">
            <a:spLocks noGrp="1"/>
          </p:cNvSpPr>
          <p:nvPr>
            <p:ph type="body" idx="1"/>
          </p:nvPr>
        </p:nvSpPr>
        <p:spPr>
          <a:xfrm>
            <a:off x="5776638" y="2717078"/>
            <a:ext cx="523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 sz="1600" b="1" dirty="0">
                <a:solidFill>
                  <a:schemeClr val="lt1"/>
                </a:solidFill>
              </a:rPr>
              <a:t>87%</a:t>
            </a:r>
            <a:endParaRPr sz="1600" b="1" dirty="0">
              <a:solidFill>
                <a:schemeClr val="lt1"/>
              </a:solidFill>
            </a:endParaRPr>
          </a:p>
        </p:txBody>
      </p:sp>
      <p:sp>
        <p:nvSpPr>
          <p:cNvPr id="96" name="Google Shape;96;gc5e2509aaf_0_0"/>
          <p:cNvSpPr txBox="1">
            <a:spLocks noGrp="1"/>
          </p:cNvSpPr>
          <p:nvPr>
            <p:ph type="body" idx="1"/>
          </p:nvPr>
        </p:nvSpPr>
        <p:spPr>
          <a:xfrm>
            <a:off x="5776625" y="1982188"/>
            <a:ext cx="523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 sz="1600" b="1" dirty="0">
                <a:solidFill>
                  <a:schemeClr val="lt1"/>
                </a:solidFill>
              </a:rPr>
              <a:t>13%</a:t>
            </a:r>
            <a:endParaRPr sz="1600" b="1" dirty="0">
              <a:solidFill>
                <a:schemeClr val="lt1"/>
              </a:solidFill>
            </a:endParaRPr>
          </a:p>
        </p:txBody>
      </p:sp>
      <p:cxnSp>
        <p:nvCxnSpPr>
          <p:cNvPr id="97" name="Google Shape;97;gc5e2509aaf_0_0"/>
          <p:cNvCxnSpPr/>
          <p:nvPr/>
        </p:nvCxnSpPr>
        <p:spPr>
          <a:xfrm rot="10800000" flipH="1">
            <a:off x="3634325" y="2234675"/>
            <a:ext cx="17706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gc5e2509aaf_0_0"/>
          <p:cNvSpPr/>
          <p:nvPr/>
        </p:nvSpPr>
        <p:spPr>
          <a:xfrm>
            <a:off x="2320125" y="1815675"/>
            <a:ext cx="1296600" cy="2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b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applicants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c5e2509aaf_0_0"/>
          <p:cNvSpPr/>
          <p:nvPr/>
        </p:nvSpPr>
        <p:spPr>
          <a:xfrm>
            <a:off x="5108075" y="1593185"/>
            <a:ext cx="1860600" cy="5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b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Applicants above the academic bar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0" name="Google Shape;100;gc5e2509aaf_0_0"/>
          <p:cNvCxnSpPr/>
          <p:nvPr/>
        </p:nvCxnSpPr>
        <p:spPr>
          <a:xfrm>
            <a:off x="3578125" y="2881050"/>
            <a:ext cx="1836300" cy="85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0fe8f2ed7_0_48"/>
          <p:cNvSpPr txBox="1">
            <a:spLocks noGrp="1"/>
          </p:cNvSpPr>
          <p:nvPr>
            <p:ph type="body" idx="1"/>
          </p:nvPr>
        </p:nvSpPr>
        <p:spPr>
          <a:xfrm>
            <a:off x="741450" y="1281975"/>
            <a:ext cx="17784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 sz="1600" b="1">
                <a:solidFill>
                  <a:schemeClr val="lt1"/>
                </a:solidFill>
              </a:rPr>
              <a:t>Academic Score</a:t>
            </a:r>
            <a:endParaRPr sz="1600" b="1">
              <a:solidFill>
                <a:schemeClr val="lt1"/>
              </a:solidFill>
            </a:endParaRPr>
          </a:p>
        </p:txBody>
      </p:sp>
      <p:sp>
        <p:nvSpPr>
          <p:cNvPr id="106" name="Google Shape;106;gd0fe8f2ed7_0_48"/>
          <p:cNvSpPr txBox="1">
            <a:spLocks noGrp="1"/>
          </p:cNvSpPr>
          <p:nvPr>
            <p:ph type="title"/>
          </p:nvPr>
        </p:nvSpPr>
        <p:spPr>
          <a:xfrm>
            <a:off x="1425000" y="267050"/>
            <a:ext cx="62940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 dirty="0"/>
              <a:t>Colleges use “holistic” admissions. </a:t>
            </a:r>
            <a:br>
              <a:rPr lang="en-US" sz="2400" dirty="0"/>
            </a:br>
            <a:r>
              <a:rPr lang="en-US" sz="2400" dirty="0"/>
              <a:t>The “personal” side is a key decision criteria</a:t>
            </a:r>
            <a:endParaRPr sz="2400" dirty="0"/>
          </a:p>
        </p:txBody>
      </p:sp>
      <p:sp>
        <p:nvSpPr>
          <p:cNvPr id="107" name="Google Shape;107;gd0fe8f2ed7_0_48"/>
          <p:cNvSpPr txBox="1"/>
          <p:nvPr/>
        </p:nvSpPr>
        <p:spPr>
          <a:xfrm>
            <a:off x="1616250" y="4623900"/>
            <a:ext cx="73179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Source: </a:t>
            </a:r>
            <a:r>
              <a:rPr lang="en-US" sz="1100" b="0" i="1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Who Gets In and Why </a:t>
            </a:r>
            <a:r>
              <a:rPr lang="en-US" sz="11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by Jeff Selingo</a:t>
            </a:r>
            <a:endParaRPr sz="1100" b="0" i="0" u="none" strike="noStrike" cap="none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8" name="Google Shape;108;gd0fe8f2ed7_0_48"/>
          <p:cNvSpPr txBox="1">
            <a:spLocks noGrp="1"/>
          </p:cNvSpPr>
          <p:nvPr>
            <p:ph type="body" idx="1"/>
          </p:nvPr>
        </p:nvSpPr>
        <p:spPr>
          <a:xfrm>
            <a:off x="438150" y="1688850"/>
            <a:ext cx="2385000" cy="25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/>
          </a:bodyPr>
          <a:lstStyle/>
          <a:p>
            <a:pPr marL="114300" lvl="0" indent="-1143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 sz="1600">
                <a:solidFill>
                  <a:schemeClr val="lt1"/>
                </a:solidFill>
              </a:rPr>
              <a:t>Grades</a:t>
            </a:r>
            <a:endParaRPr sz="1600">
              <a:solidFill>
                <a:schemeClr val="lt1"/>
              </a:solidFill>
            </a:endParaRPr>
          </a:p>
          <a:p>
            <a:pPr marL="114300" lvl="0" indent="-1143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 sz="1600">
                <a:solidFill>
                  <a:schemeClr val="lt1"/>
                </a:solidFill>
              </a:rPr>
              <a:t>Strength of curriculum</a:t>
            </a:r>
            <a:endParaRPr sz="1600">
              <a:solidFill>
                <a:schemeClr val="lt1"/>
              </a:solidFill>
            </a:endParaRPr>
          </a:p>
          <a:p>
            <a:pPr marL="114300" lvl="0" indent="-1143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 sz="1600">
                <a:solidFill>
                  <a:schemeClr val="lt1"/>
                </a:solidFill>
              </a:rPr>
              <a:t>Your high school</a:t>
            </a:r>
            <a:endParaRPr sz="1600">
              <a:solidFill>
                <a:schemeClr val="lt1"/>
              </a:solidFill>
            </a:endParaRPr>
          </a:p>
          <a:p>
            <a:pPr marL="114300" lvl="0" indent="-1143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 sz="1600">
                <a:solidFill>
                  <a:schemeClr val="lt1"/>
                </a:solidFill>
              </a:rPr>
              <a:t>Standardized test scores (if applicable)</a:t>
            </a:r>
            <a:endParaRPr sz="1600">
              <a:solidFill>
                <a:schemeClr val="lt1"/>
              </a:solidFill>
            </a:endParaRPr>
          </a:p>
        </p:txBody>
      </p:sp>
      <p:sp>
        <p:nvSpPr>
          <p:cNvPr id="109" name="Google Shape;109;gd0fe8f2ed7_0_48"/>
          <p:cNvSpPr txBox="1">
            <a:spLocks noGrp="1"/>
          </p:cNvSpPr>
          <p:nvPr>
            <p:ph type="body" idx="1"/>
          </p:nvPr>
        </p:nvSpPr>
        <p:spPr>
          <a:xfrm>
            <a:off x="3189600" y="1688850"/>
            <a:ext cx="2764800" cy="26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/>
          </a:bodyPr>
          <a:lstStyle/>
          <a:p>
            <a:pPr marL="114300" lvl="0" indent="-1143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 sz="1600" dirty="0">
                <a:solidFill>
                  <a:schemeClr val="lt1"/>
                </a:solidFill>
              </a:rPr>
              <a:t>Activities (and how you write about them)</a:t>
            </a:r>
            <a:endParaRPr sz="1600" dirty="0">
              <a:solidFill>
                <a:schemeClr val="lt1"/>
              </a:solidFill>
            </a:endParaRPr>
          </a:p>
          <a:p>
            <a:pPr marL="114300" lvl="0" indent="-1143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 sz="1600" dirty="0">
                <a:solidFill>
                  <a:schemeClr val="lt1"/>
                </a:solidFill>
              </a:rPr>
              <a:t>Essays (what you write about and how you write about it)</a:t>
            </a:r>
            <a:endParaRPr sz="1600" dirty="0">
              <a:solidFill>
                <a:schemeClr val="lt1"/>
              </a:solidFill>
            </a:endParaRPr>
          </a:p>
          <a:p>
            <a:pPr marL="114300" lvl="0" indent="-1143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 sz="1600" dirty="0">
                <a:solidFill>
                  <a:schemeClr val="lt1"/>
                </a:solidFill>
              </a:rPr>
              <a:t>Recommendations</a:t>
            </a:r>
            <a:endParaRPr sz="1600" dirty="0">
              <a:solidFill>
                <a:schemeClr val="lt1"/>
              </a:solidFill>
            </a:endParaRPr>
          </a:p>
          <a:p>
            <a:pPr marL="114300" lvl="0" indent="-1143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 sz="1600" dirty="0">
                <a:solidFill>
                  <a:schemeClr val="lt1"/>
                </a:solidFill>
              </a:rPr>
              <a:t>Interview (if applicable)</a:t>
            </a:r>
            <a:endParaRPr sz="1600" dirty="0">
              <a:solidFill>
                <a:schemeClr val="lt1"/>
              </a:solidFill>
            </a:endParaRPr>
          </a:p>
        </p:txBody>
      </p:sp>
      <p:sp>
        <p:nvSpPr>
          <p:cNvPr id="110" name="Google Shape;110;gd0fe8f2ed7_0_48"/>
          <p:cNvSpPr txBox="1">
            <a:spLocks noGrp="1"/>
          </p:cNvSpPr>
          <p:nvPr>
            <p:ph type="body" idx="1"/>
          </p:nvPr>
        </p:nvSpPr>
        <p:spPr>
          <a:xfrm>
            <a:off x="6611550" y="1281975"/>
            <a:ext cx="17784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 sz="1600" b="1">
                <a:solidFill>
                  <a:schemeClr val="lt1"/>
                </a:solidFill>
              </a:rPr>
              <a:t>Other Priorities</a:t>
            </a:r>
            <a:endParaRPr sz="1600" b="1">
              <a:solidFill>
                <a:schemeClr val="lt1"/>
              </a:solidFill>
            </a:endParaRPr>
          </a:p>
        </p:txBody>
      </p:sp>
      <p:sp>
        <p:nvSpPr>
          <p:cNvPr id="111" name="Google Shape;111;gd0fe8f2ed7_0_48"/>
          <p:cNvSpPr txBox="1">
            <a:spLocks noGrp="1"/>
          </p:cNvSpPr>
          <p:nvPr>
            <p:ph type="body" idx="1"/>
          </p:nvPr>
        </p:nvSpPr>
        <p:spPr>
          <a:xfrm>
            <a:off x="6291750" y="1688850"/>
            <a:ext cx="2566200" cy="28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/>
          </a:bodyPr>
          <a:lstStyle/>
          <a:p>
            <a:pPr marL="114300" lvl="0" indent="-1143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 sz="1600">
                <a:solidFill>
                  <a:schemeClr val="lt1"/>
                </a:solidFill>
              </a:rPr>
              <a:t>Demonstrated interest in the college (essay related)</a:t>
            </a:r>
            <a:endParaRPr sz="1600">
              <a:solidFill>
                <a:schemeClr val="lt1"/>
              </a:solidFill>
            </a:endParaRPr>
          </a:p>
          <a:p>
            <a:pPr marL="114300" lvl="0" indent="-1143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 sz="1600">
                <a:solidFill>
                  <a:schemeClr val="lt1"/>
                </a:solidFill>
              </a:rPr>
              <a:t>Family income</a:t>
            </a:r>
            <a:endParaRPr sz="1600">
              <a:solidFill>
                <a:schemeClr val="lt1"/>
              </a:solidFill>
            </a:endParaRPr>
          </a:p>
          <a:p>
            <a:pPr marL="114300" lvl="0" indent="-1143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 sz="1600">
                <a:solidFill>
                  <a:schemeClr val="lt1"/>
                </a:solidFill>
              </a:rPr>
              <a:t>First generation</a:t>
            </a:r>
            <a:endParaRPr sz="1600">
              <a:solidFill>
                <a:schemeClr val="lt1"/>
              </a:solidFill>
            </a:endParaRPr>
          </a:p>
          <a:p>
            <a:pPr marL="114300" lvl="0" indent="-1143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 sz="1600">
                <a:solidFill>
                  <a:schemeClr val="lt1"/>
                </a:solidFill>
              </a:rPr>
              <a:t>Geography</a:t>
            </a:r>
            <a:endParaRPr sz="1600">
              <a:solidFill>
                <a:schemeClr val="lt1"/>
              </a:solidFill>
            </a:endParaRPr>
          </a:p>
          <a:p>
            <a:pPr marL="114300" lvl="0" indent="-1143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 sz="1600">
                <a:solidFill>
                  <a:schemeClr val="lt1"/>
                </a:solidFill>
              </a:rPr>
              <a:t>Legacies and athletes</a:t>
            </a:r>
            <a:endParaRPr sz="1600">
              <a:solidFill>
                <a:schemeClr val="lt1"/>
              </a:solidFill>
            </a:endParaRPr>
          </a:p>
        </p:txBody>
      </p:sp>
      <p:sp>
        <p:nvSpPr>
          <p:cNvPr id="112" name="Google Shape;112;gd0fe8f2ed7_0_48"/>
          <p:cNvSpPr txBox="1">
            <a:spLocks noGrp="1"/>
          </p:cNvSpPr>
          <p:nvPr>
            <p:ph type="body" idx="1"/>
          </p:nvPr>
        </p:nvSpPr>
        <p:spPr>
          <a:xfrm>
            <a:off x="3682800" y="1281975"/>
            <a:ext cx="17784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 sz="1600" b="1">
                <a:solidFill>
                  <a:schemeClr val="lt1"/>
                </a:solidFill>
              </a:rPr>
              <a:t>Personal Score</a:t>
            </a:r>
            <a:endParaRPr sz="1600" b="1">
              <a:solidFill>
                <a:schemeClr val="lt1"/>
              </a:solidFill>
            </a:endParaRPr>
          </a:p>
        </p:txBody>
      </p:sp>
      <p:cxnSp>
        <p:nvCxnSpPr>
          <p:cNvPr id="113" name="Google Shape;113;gd0fe8f2ed7_0_48"/>
          <p:cNvCxnSpPr/>
          <p:nvPr/>
        </p:nvCxnSpPr>
        <p:spPr>
          <a:xfrm>
            <a:off x="438150" y="1791998"/>
            <a:ext cx="2418000" cy="0"/>
          </a:xfrm>
          <a:prstGeom prst="straightConnector1">
            <a:avLst/>
          </a:prstGeom>
          <a:noFill/>
          <a:ln w="9525" cap="flat" cmpd="sng">
            <a:solidFill>
              <a:srgbClr val="2DA7A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4" name="Google Shape;114;gd0fe8f2ed7_0_48"/>
          <p:cNvCxnSpPr/>
          <p:nvPr/>
        </p:nvCxnSpPr>
        <p:spPr>
          <a:xfrm>
            <a:off x="3189600" y="1798998"/>
            <a:ext cx="2779500" cy="0"/>
          </a:xfrm>
          <a:prstGeom prst="straightConnector1">
            <a:avLst/>
          </a:prstGeom>
          <a:noFill/>
          <a:ln w="9525" cap="flat" cmpd="sng">
            <a:solidFill>
              <a:srgbClr val="2DA7A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5" name="Google Shape;115;gd0fe8f2ed7_0_48"/>
          <p:cNvCxnSpPr/>
          <p:nvPr/>
        </p:nvCxnSpPr>
        <p:spPr>
          <a:xfrm>
            <a:off x="6291750" y="1799773"/>
            <a:ext cx="2547300" cy="0"/>
          </a:xfrm>
          <a:prstGeom prst="straightConnector1">
            <a:avLst/>
          </a:prstGeom>
          <a:noFill/>
          <a:ln w="9525" cap="flat" cmpd="sng">
            <a:solidFill>
              <a:srgbClr val="2DA7A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" name="Google Shape;116;gd0fe8f2ed7_0_48"/>
          <p:cNvSpPr/>
          <p:nvPr/>
        </p:nvSpPr>
        <p:spPr>
          <a:xfrm>
            <a:off x="3024500" y="1314333"/>
            <a:ext cx="3072600" cy="3290400"/>
          </a:xfrm>
          <a:prstGeom prst="roundRect">
            <a:avLst>
              <a:gd name="adj" fmla="val 10197"/>
            </a:avLst>
          </a:prstGeom>
          <a:noFill/>
          <a:ln w="9525" cap="flat" cmpd="sng">
            <a:solidFill>
              <a:srgbClr val="2DA7A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d0fe8f2ed7_0_67"/>
          <p:cNvSpPr txBox="1">
            <a:spLocks noGrp="1"/>
          </p:cNvSpPr>
          <p:nvPr>
            <p:ph type="title"/>
          </p:nvPr>
        </p:nvSpPr>
        <p:spPr>
          <a:xfrm>
            <a:off x="1425000" y="2016600"/>
            <a:ext cx="6294000" cy="11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 b="1">
                <a:solidFill>
                  <a:srgbClr val="FFFFFF"/>
                </a:solidFill>
              </a:rPr>
              <a:t>Strong college essays can increase admissions chances by up to 5x or more  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122" name="Google Shape;122;gd0fe8f2ed7_0_67"/>
          <p:cNvSpPr txBox="1"/>
          <p:nvPr/>
        </p:nvSpPr>
        <p:spPr>
          <a:xfrm>
            <a:off x="1616250" y="4623900"/>
            <a:ext cx="73179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Source: 2019 Harvard admissions trial, Exhibit 33 of </a:t>
            </a:r>
            <a:r>
              <a:rPr lang="en-US" sz="1100" b="0" i="0" u="sng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Expert Report</a:t>
            </a:r>
            <a:r>
              <a:rPr lang="en-US" sz="11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, pg. 17, footnote 12</a:t>
            </a:r>
            <a:endParaRPr sz="1100" b="0" i="0" u="none" strike="noStrike" cap="none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3" name="Google Shape;123;gd0fe8f2ed7_0_67"/>
          <p:cNvSpPr txBox="1"/>
          <p:nvPr/>
        </p:nvSpPr>
        <p:spPr>
          <a:xfrm>
            <a:off x="7512400" y="4606900"/>
            <a:ext cx="5025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d0fe8f2ed7_0_97"/>
          <p:cNvSpPr/>
          <p:nvPr/>
        </p:nvSpPr>
        <p:spPr>
          <a:xfrm>
            <a:off x="512000" y="1146975"/>
            <a:ext cx="3761400" cy="3290400"/>
          </a:xfrm>
          <a:prstGeom prst="roundRect">
            <a:avLst>
              <a:gd name="adj" fmla="val 10197"/>
            </a:avLst>
          </a:prstGeom>
          <a:noFill/>
          <a:ln w="9525" cap="flat" cmpd="sng">
            <a:solidFill>
              <a:srgbClr val="2DA7A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d0fe8f2ed7_0_97"/>
          <p:cNvSpPr txBox="1">
            <a:spLocks noGrp="1"/>
          </p:cNvSpPr>
          <p:nvPr>
            <p:ph type="title"/>
          </p:nvPr>
        </p:nvSpPr>
        <p:spPr>
          <a:xfrm>
            <a:off x="1118700" y="267050"/>
            <a:ext cx="69066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/>
              <a:t>You may write 1 college essay OR as many as 30+</a:t>
            </a:r>
            <a:endParaRPr sz="2400"/>
          </a:p>
        </p:txBody>
      </p:sp>
      <p:sp>
        <p:nvSpPr>
          <p:cNvPr id="130" name="Google Shape;130;gd0fe8f2ed7_0_97"/>
          <p:cNvSpPr txBox="1"/>
          <p:nvPr/>
        </p:nvSpPr>
        <p:spPr>
          <a:xfrm>
            <a:off x="7512400" y="4606900"/>
            <a:ext cx="5025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31" name="Google Shape;131;gd0fe8f2ed7_0_97"/>
          <p:cNvSpPr/>
          <p:nvPr/>
        </p:nvSpPr>
        <p:spPr>
          <a:xfrm>
            <a:off x="645950" y="2452750"/>
            <a:ext cx="3493500" cy="17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•"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One essay used across many apps</a:t>
            </a:r>
            <a:endParaRPr sz="16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6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•"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Example: Common App Essay</a:t>
            </a:r>
            <a:endParaRPr sz="16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6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•"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Start early – e.g., June and July</a:t>
            </a:r>
            <a:endParaRPr sz="16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2" name="Google Shape;132;gd0fe8f2ed7_0_97"/>
          <p:cNvSpPr txBox="1">
            <a:spLocks noGrp="1"/>
          </p:cNvSpPr>
          <p:nvPr>
            <p:ph type="body" idx="1"/>
          </p:nvPr>
        </p:nvSpPr>
        <p:spPr>
          <a:xfrm>
            <a:off x="645950" y="1223175"/>
            <a:ext cx="3493500" cy="10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 lnSpcReduction="20000"/>
          </a:bodyPr>
          <a:lstStyle/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 sz="1600" b="1">
                <a:solidFill>
                  <a:schemeClr val="lt1"/>
                </a:solidFill>
              </a:rPr>
              <a:t>Personal Statement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 sz="1600" i="1">
                <a:solidFill>
                  <a:schemeClr val="lt1"/>
                </a:solidFill>
              </a:rPr>
              <a:t>The essay most people think of when they hear “college essay”</a:t>
            </a:r>
            <a:endParaRPr sz="1600" i="1">
              <a:solidFill>
                <a:schemeClr val="lt1"/>
              </a:solidFill>
            </a:endParaRPr>
          </a:p>
        </p:txBody>
      </p:sp>
      <p:sp>
        <p:nvSpPr>
          <p:cNvPr id="133" name="Google Shape;133;gd0fe8f2ed7_0_97"/>
          <p:cNvSpPr/>
          <p:nvPr/>
        </p:nvSpPr>
        <p:spPr>
          <a:xfrm>
            <a:off x="4806425" y="1146975"/>
            <a:ext cx="3761400" cy="3290400"/>
          </a:xfrm>
          <a:prstGeom prst="roundRect">
            <a:avLst>
              <a:gd name="adj" fmla="val 10197"/>
            </a:avLst>
          </a:prstGeom>
          <a:noFill/>
          <a:ln w="9525" cap="flat" cmpd="sng">
            <a:solidFill>
              <a:srgbClr val="2DA7A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gd0fe8f2ed7_0_97"/>
          <p:cNvSpPr/>
          <p:nvPr/>
        </p:nvSpPr>
        <p:spPr>
          <a:xfrm>
            <a:off x="4940375" y="2452750"/>
            <a:ext cx="3493500" cy="17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Most selective schools have at least 1</a:t>
            </a:r>
            <a:endParaRPr sz="1600" b="0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6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Common prompts: Why us?, Why major?, Describe an activity </a:t>
            </a:r>
            <a:endParaRPr sz="1600" b="0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600" b="0" i="0" u="none" strike="noStrike" cap="non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Released on or before August 1st</a:t>
            </a:r>
            <a:endParaRPr sz="1600" b="0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5" name="Google Shape;135;gd0fe8f2ed7_0_97"/>
          <p:cNvSpPr txBox="1">
            <a:spLocks noGrp="1"/>
          </p:cNvSpPr>
          <p:nvPr>
            <p:ph type="body" idx="1"/>
          </p:nvPr>
        </p:nvSpPr>
        <p:spPr>
          <a:xfrm>
            <a:off x="4940375" y="1223175"/>
            <a:ext cx="3493500" cy="10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 lnSpcReduction="20000"/>
          </a:bodyPr>
          <a:lstStyle/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>
                <a:solidFill>
                  <a:schemeClr val="lt1"/>
                </a:solidFill>
              </a:rPr>
              <a:t>School-specific Supplements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i="1">
                <a:solidFill>
                  <a:schemeClr val="lt1"/>
                </a:solidFill>
              </a:rPr>
              <a:t>The many other essays you may need to write </a:t>
            </a:r>
            <a:r>
              <a:rPr lang="en-US" sz="1600" b="1" i="1">
                <a:solidFill>
                  <a:schemeClr val="lt1"/>
                </a:solidFill>
              </a:rPr>
              <a:t>that are just as important</a:t>
            </a:r>
            <a:endParaRPr sz="16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d0fe8f2ed7_0_139"/>
          <p:cNvSpPr txBox="1">
            <a:spLocks noGrp="1"/>
          </p:cNvSpPr>
          <p:nvPr>
            <p:ph type="title"/>
          </p:nvPr>
        </p:nvSpPr>
        <p:spPr>
          <a:xfrm>
            <a:off x="1118700" y="2164200"/>
            <a:ext cx="69066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/>
              <a:t>What is the purpose of college applications?</a:t>
            </a:r>
            <a:endParaRPr sz="2400"/>
          </a:p>
        </p:txBody>
      </p:sp>
      <p:sp>
        <p:nvSpPr>
          <p:cNvPr id="141" name="Google Shape;141;gd0fe8f2ed7_0_139"/>
          <p:cNvSpPr txBox="1"/>
          <p:nvPr/>
        </p:nvSpPr>
        <p:spPr>
          <a:xfrm>
            <a:off x="7512400" y="4606900"/>
            <a:ext cx="5025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d0fe8f2ed7_0_170"/>
          <p:cNvSpPr txBox="1">
            <a:spLocks noGrp="1"/>
          </p:cNvSpPr>
          <p:nvPr>
            <p:ph type="title"/>
          </p:nvPr>
        </p:nvSpPr>
        <p:spPr>
          <a:xfrm>
            <a:off x="1118700" y="267050"/>
            <a:ext cx="69066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/>
              <a:t>The purpose of the application is to...</a:t>
            </a:r>
            <a:endParaRPr sz="2400"/>
          </a:p>
        </p:txBody>
      </p:sp>
      <p:sp>
        <p:nvSpPr>
          <p:cNvPr id="147" name="Google Shape;147;gd0fe8f2ed7_0_170"/>
          <p:cNvSpPr txBox="1"/>
          <p:nvPr/>
        </p:nvSpPr>
        <p:spPr>
          <a:xfrm>
            <a:off x="7512400" y="4606900"/>
            <a:ext cx="5025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48" name="Google Shape;148;gd0fe8f2ed7_0_170"/>
          <p:cNvSpPr/>
          <p:nvPr/>
        </p:nvSpPr>
        <p:spPr>
          <a:xfrm>
            <a:off x="627153" y="2102878"/>
            <a:ext cx="7889700" cy="18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285750" marR="0" lvl="1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●"/>
            </a:pPr>
            <a:r>
              <a:rPr lang="en-US" sz="16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You will graduate and do well in your classes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●"/>
            </a:pPr>
            <a:r>
              <a:rPr lang="en-US" sz="16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You will contribute positively to the college’s community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●"/>
            </a:pPr>
            <a:r>
              <a:rPr lang="en-US" sz="16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You will have a positive impact on whatever you choose to do in the future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marR="0" lvl="1" indent="-285750" algn="l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Proxima Nova"/>
              <a:buChar char="●"/>
            </a:pPr>
            <a:r>
              <a:rPr lang="en-US" sz="16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The college will help you achieve your goals or put you on a path to achieving them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9" name="Google Shape;149;gd0fe8f2ed7_0_170"/>
          <p:cNvSpPr/>
          <p:nvPr/>
        </p:nvSpPr>
        <p:spPr>
          <a:xfrm>
            <a:off x="429603" y="1319340"/>
            <a:ext cx="8284800" cy="4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noAutofit/>
          </a:bodyPr>
          <a:lstStyle/>
          <a:p>
            <a:pPr marL="0" marR="0" lvl="1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Prove you will be successful in college and beyond</a:t>
            </a:r>
            <a:endParaRPr sz="1400" b="0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d0fe8f2ed7_0_154"/>
          <p:cNvSpPr txBox="1">
            <a:spLocks noGrp="1"/>
          </p:cNvSpPr>
          <p:nvPr>
            <p:ph type="title"/>
          </p:nvPr>
        </p:nvSpPr>
        <p:spPr>
          <a:xfrm>
            <a:off x="1001600" y="267050"/>
            <a:ext cx="71184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56"/>
              <a:buNone/>
            </a:pPr>
            <a:r>
              <a:rPr lang="en-US" sz="2400"/>
              <a:t>Your experiences are your proof. </a:t>
            </a:r>
            <a:br>
              <a:rPr lang="en-US" sz="2400"/>
            </a:br>
            <a:r>
              <a:rPr lang="en-US" sz="2400"/>
              <a:t>There are 5 Traits colleges look for in applicants</a:t>
            </a:r>
            <a:endParaRPr sz="2400"/>
          </a:p>
        </p:txBody>
      </p:sp>
      <p:sp>
        <p:nvSpPr>
          <p:cNvPr id="155" name="Google Shape;155;gd0fe8f2ed7_0_154"/>
          <p:cNvSpPr/>
          <p:nvPr/>
        </p:nvSpPr>
        <p:spPr>
          <a:xfrm>
            <a:off x="597500" y="1027969"/>
            <a:ext cx="7926600" cy="34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t" anchorCtr="0">
            <a:noAutofit/>
          </a:bodyPr>
          <a:lstStyle/>
          <a:p>
            <a:pPr marL="114300" marR="0" lvl="1" indent="-11430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Drive 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– Pushing yourself to succeed no matter how long the odds; going through difficult situations and coming out a better person.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Intellectual Curiosity 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–</a:t>
            </a: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Learning just for the fun of it (e.g., in your free time) to gain a deeper understanding of the subjects/topics in which you are interested.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Initiative 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– Not willing to accept the status quo; entrepreneurial; always thinking of ways to improve whatever you are working on or involved with.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Contribution 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– Making your community, school, organizations, or peers better as a result of your involvement and actions.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114300" marR="0" lvl="1" indent="-114300" algn="l" rtl="0">
              <a:lnSpc>
                <a:spcPct val="125000"/>
              </a:lnSpc>
              <a:spcBef>
                <a:spcPts val="14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Char char="●"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Diversity of Experiences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– Different life experiences and ways of thinking about the world; adding unique perspectives to the student body.</a:t>
            </a:r>
            <a:endParaRPr sz="1400" b="0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1029</Words>
  <Application>Microsoft Office PowerPoint</Application>
  <PresentationFormat>On-screen Show (16:9)</PresentationFormat>
  <Paragraphs>103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Avenir</vt:lpstr>
      <vt:lpstr>Arial</vt:lpstr>
      <vt:lpstr>Helvetica Neue Light</vt:lpstr>
      <vt:lpstr>Helvetica Neue</vt:lpstr>
      <vt:lpstr>Proxima Nova</vt:lpstr>
      <vt:lpstr>Noto Sans Symbols</vt:lpstr>
      <vt:lpstr>White</vt:lpstr>
      <vt:lpstr>PowerPoint Presentation</vt:lpstr>
      <vt:lpstr>Our agenda</vt:lpstr>
      <vt:lpstr>Selective colleges have more academically qualified applicants than spots</vt:lpstr>
      <vt:lpstr>Colleges use “holistic” admissions.  The “personal” side is a key decision criteria</vt:lpstr>
      <vt:lpstr>Strong college essays can increase admissions chances by up to 5x or more  </vt:lpstr>
      <vt:lpstr>You may write 1 college essay OR as many as 30+</vt:lpstr>
      <vt:lpstr>What is the purpose of college applications?</vt:lpstr>
      <vt:lpstr>The purpose of the application is to...</vt:lpstr>
      <vt:lpstr>Your experiences are your proof.  There are 5 Traits colleges look for in applicants</vt:lpstr>
      <vt:lpstr>3 common “myths” about college essays</vt:lpstr>
      <vt:lpstr>3 things to keep in mind</vt:lpstr>
      <vt:lpstr>Start now to write stronger essays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Chun</dc:creator>
  <cp:lastModifiedBy>Kristina Chun</cp:lastModifiedBy>
  <cp:revision>11</cp:revision>
  <dcterms:modified xsi:type="dcterms:W3CDTF">2021-05-17T17:36:04Z</dcterms:modified>
</cp:coreProperties>
</file>