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6858000" cx="9144000"/>
  <p:notesSz cx="7010400" cy="9296400"/>
  <p:embeddedFontLst>
    <p:embeddedFont>
      <p:font typeface="Roboto"/>
      <p:regular r:id="rId60"/>
      <p:bold r:id="rId61"/>
      <p:italic r:id="rId62"/>
      <p:boldItalic r:id="rId63"/>
    </p:embeddedFont>
    <p:embeddedFont>
      <p:font typeface="Roboto Condensed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8" roundtripDataSignature="AMtx7mjA38mX+k2AX5+gLXX8TleXeLr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B3F2A0-2BD3-4562-908B-04636E3F6A62}">
  <a:tblStyle styleId="{08B3F2A0-2BD3-4562-908B-04636E3F6A62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fill>
          <a:solidFill>
            <a:srgbClr val="CCDFE8"/>
          </a:solidFill>
        </a:fill>
      </a:tcStyle>
    </a:band1H>
    <a:band2H>
      <a:tcTxStyle/>
    </a:band2H>
    <a:band1V>
      <a:tcTxStyle/>
      <a:tcStyle>
        <a:fill>
          <a:solidFill>
            <a:srgbClr val="CCDFE8"/>
          </a:solidFill>
        </a:fill>
      </a:tcStyle>
    </a:band1V>
    <a:band2V>
      <a:tcTxStyle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9127943-9ECE-462D-952A-54ABD6170570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italic.fntdata"/><Relationship Id="rId61" Type="http://schemas.openxmlformats.org/officeDocument/2006/relationships/font" Target="fonts/Roboto-bold.fntdata"/><Relationship Id="rId20" Type="http://schemas.openxmlformats.org/officeDocument/2006/relationships/slide" Target="slides/slide14.xml"/><Relationship Id="rId64" Type="http://schemas.openxmlformats.org/officeDocument/2006/relationships/font" Target="fonts/RobotoCondensed-regular.fntdata"/><Relationship Id="rId63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66" Type="http://schemas.openxmlformats.org/officeDocument/2006/relationships/font" Target="fonts/RobotoCondensed-italic.fntdata"/><Relationship Id="rId21" Type="http://schemas.openxmlformats.org/officeDocument/2006/relationships/slide" Target="slides/slide15.xml"/><Relationship Id="rId65" Type="http://schemas.openxmlformats.org/officeDocument/2006/relationships/font" Target="fonts/RobotoCondensed-bold.fntdata"/><Relationship Id="rId24" Type="http://schemas.openxmlformats.org/officeDocument/2006/relationships/slide" Target="slides/slide18.xml"/><Relationship Id="rId68" Type="http://customschemas.google.com/relationships/presentationmetadata" Target="metadata"/><Relationship Id="rId23" Type="http://schemas.openxmlformats.org/officeDocument/2006/relationships/slide" Target="slides/slide17.xml"/><Relationship Id="rId67" Type="http://schemas.openxmlformats.org/officeDocument/2006/relationships/font" Target="fonts/RobotoCondensed-boldItalic.fntdata"/><Relationship Id="rId60" Type="http://schemas.openxmlformats.org/officeDocument/2006/relationships/font" Target="fonts/Roboto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372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50" spcFirstLastPara="1" rIns="91650" wrap="square" tIns="45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436" y="0"/>
            <a:ext cx="3038372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50" spcFirstLastPara="1" rIns="91650" wrap="square" tIns="458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50" spcFirstLastPara="1" rIns="91650" wrap="square" tIns="45825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0627"/>
            <a:ext cx="3038372" cy="464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50" spcFirstLastPara="1" rIns="91650" wrap="square" tIns="45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2da67fca_0_0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72da67fca_0_0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672da67fca_0_0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50" spcFirstLastPara="1" rIns="91650" wrap="square" tIns="458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 txBox="1"/>
          <p:nvPr>
            <p:ph idx="12" type="sldNum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66e715de45_0_296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66e715de45_0_296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66e715de45_0_296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ffefe6e62_0_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5ffefe6e62_0_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ffefe6e62_0_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5ffefe6e62_0_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ffefe6e62_0_11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5ffefe6e62_0_11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ffefe6e62_0_19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ffefe6e62_0_19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ffefe6e62_0_2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5ffefe6e62_0_2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ffefe6e62_0_3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5ffefe6e62_0_3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ffefe6e62_0_3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5ffefe6e62_0_3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ffefe6e62_0_4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5ffefe6e62_0_4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ffefe6e62_0_4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5ffefe6e62_0_4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ffefe6e62_0_5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5ffefe6e62_0_5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5ffefe6e62_0_5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5ffefe6e62_0_5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ffefe6e62_0_6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5ffefe6e62_0_6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ffefe6e62_0_66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5ffefe6e62_0_66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ffefe6e62_0_72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5ffefe6e62_0_72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6e715de45_0_493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66e715de45_0_493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66e715de45_0_493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ffefe6e62_0_77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5ffefe6e62_0_77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ffefe6e62_0_8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5ffefe6e62_0_8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ffefe6e62_0_9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5ffefe6e62_0_9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66e715de45_0_593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66e715de45_0_593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ffefe6e62_0_101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5ffefe6e62_0_101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5ffefe6e62_0_107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5ffefe6e62_0_107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ffefe6e62_0_113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5ffefe6e62_0_113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66e715de45_0_691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66e715de45_0_691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66e715de45_0_691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ffefe6e62_0_119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15ffefe6e62_0_119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6e715de45_0_0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6e715de45_0_0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66e715de45_0_0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5ffefe6e62_0_124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5ffefe6e62_0_124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5ffefe6e62_0_13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5ffefe6e62_0_13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ffefe6e62_0_139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15ffefe6e62_0_139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5ffefe6e62_0_145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15ffefe6e62_0_145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66e715de45_0_791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166e715de45_0_791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66e715de45_0_89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166e715de45_0_89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66e715de45_0_989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66e715de45_0_989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66e715de45_0_1090:notes"/>
          <p:cNvSpPr txBox="1"/>
          <p:nvPr>
            <p:ph idx="1" type="body"/>
          </p:nvPr>
        </p:nvSpPr>
        <p:spPr>
          <a:xfrm>
            <a:off x="701040" y="4415782"/>
            <a:ext cx="5608500" cy="41832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166e715de45_0_1090:notes"/>
          <p:cNvSpPr/>
          <p:nvPr>
            <p:ph idx="2" type="sldImg"/>
          </p:nvPr>
        </p:nvSpPr>
        <p:spPr>
          <a:xfrm>
            <a:off x="1168609" y="697227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66e715de45_0_1188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166e715de45_0_1188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166e715de45_0_1188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66e715de45_0_1288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66e715de45_0_1288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66e715de45_0_1386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66e715de45_0_1386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166e715de45_0_1386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66e715de45_0_1486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66e715de45_0_1486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166e715de45_0_1486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66e715de45_0_1586:notes"/>
          <p:cNvSpPr/>
          <p:nvPr>
            <p:ph idx="2" type="sldImg"/>
          </p:nvPr>
        </p:nvSpPr>
        <p:spPr>
          <a:xfrm>
            <a:off x="1168630" y="697230"/>
            <a:ext cx="46740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166e715de45_0_15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93275" spcFirstLastPara="1" rIns="93275" wrap="square" tIns="93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66e715de45_0_1685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66e715de45_0_1685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6e715de45_0_99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66e715de45_0_99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6e715de45_1_1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6e715de45_1_1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66e715de45_1_1:notes"/>
          <p:cNvSpPr txBox="1"/>
          <p:nvPr>
            <p:ph idx="12" type="sldNum"/>
          </p:nvPr>
        </p:nvSpPr>
        <p:spPr>
          <a:xfrm>
            <a:off x="3970436" y="8830627"/>
            <a:ext cx="3038400" cy="464100"/>
          </a:xfrm>
          <a:prstGeom prst="rect">
            <a:avLst/>
          </a:prstGeom>
        </p:spPr>
        <p:txBody>
          <a:bodyPr anchorCtr="0" anchor="b" bIns="45825" lIns="91650" spcFirstLastPara="1" rIns="91650" wrap="square" tIns="45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6e715de45_0_197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66e715de45_0_197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701040" y="4416108"/>
            <a:ext cx="5608200" cy="4182300"/>
          </a:xfrm>
          <a:prstGeom prst="rect">
            <a:avLst/>
          </a:prstGeom>
        </p:spPr>
        <p:txBody>
          <a:bodyPr anchorCtr="0" anchor="t" bIns="45825" lIns="91650" spcFirstLastPara="1" rIns="91650" wrap="square" tIns="45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19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19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19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19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1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1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27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7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7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27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2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27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8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fafsa.gov/" TargetMode="External"/><Relationship Id="rId4" Type="http://schemas.openxmlformats.org/officeDocument/2006/relationships/hyperlink" Target="https://oregonstudentaid.gov/fafsa-orsaa.aspx" TargetMode="External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theskanner.com/foundation/scholarship" TargetMode="External"/><Relationship Id="rId4" Type="http://schemas.openxmlformats.org/officeDocument/2006/relationships/hyperlink" Target="http://www.aesengineers.com/scholarships.php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oregonstudentaid.gov/" TargetMode="External"/><Relationship Id="rId4" Type="http://schemas.openxmlformats.org/officeDocument/2006/relationships/image" Target="../media/image3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685800" y="8382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 sz="4000"/>
              <a:t>Noche de Información con Destino a la Universidad</a:t>
            </a:r>
            <a:endParaRPr/>
          </a:p>
        </p:txBody>
      </p:sp>
      <p:pic>
        <p:nvPicPr>
          <p:cNvPr descr="Image result for clipart college"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3276599"/>
            <a:ext cx="2590800" cy="18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228600" y="1258075"/>
            <a:ext cx="8915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3200"/>
          </a:p>
          <a:p>
            <a:pPr indent="-360680" lvl="0" marL="4572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80"/>
              <a:buChar char="🞂"/>
            </a:pPr>
            <a:r>
              <a:rPr lang="en-US" sz="2080"/>
              <a:t>Acción Temprana (Early Action) </a:t>
            </a:r>
            <a:endParaRPr sz="2290"/>
          </a:p>
          <a:p>
            <a:pPr indent="-36068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80"/>
              <a:buChar char="🞂"/>
            </a:pPr>
            <a:r>
              <a:rPr lang="en-US" sz="2080"/>
              <a:t>Decisión Temprana (Early Decision)</a:t>
            </a:r>
            <a:endParaRPr sz="2290"/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University of Oregon – 1 de noviembre</a:t>
            </a:r>
            <a:endParaRPr sz="1800"/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Oregon State University – 1 de noviembre </a:t>
            </a:r>
            <a:endParaRPr sz="2010"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🞂"/>
            </a:pPr>
            <a:r>
              <a:rPr lang="en-US" sz="2080"/>
              <a:t>Decisión de Aceptación Regular  - </a:t>
            </a:r>
            <a:r>
              <a:rPr lang="en-US" sz="1940"/>
              <a:t>Mayo</a:t>
            </a:r>
            <a:endParaRPr sz="2080"/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University of Oregon – 15 de enero </a:t>
            </a:r>
            <a:endParaRPr sz="2290"/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Oregon State University – 1 de febrero</a:t>
            </a:r>
            <a:endParaRPr sz="1800"/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Portland State University (Consideración de beca solamente) – 1 de febrero</a:t>
            </a:r>
            <a:endParaRPr sz="1800"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🞂"/>
            </a:pPr>
            <a:r>
              <a:rPr lang="en-US" sz="2080"/>
              <a:t>Fecha </a:t>
            </a:r>
            <a:r>
              <a:rPr lang="en-US" sz="2080"/>
              <a:t>Límite</a:t>
            </a:r>
            <a:r>
              <a:rPr lang="en-US" sz="2080"/>
              <a:t> de Solicitud Final- </a:t>
            </a:r>
            <a:r>
              <a:rPr lang="en-US" sz="1800"/>
              <a:t>Agosto</a:t>
            </a:r>
            <a:endParaRPr sz="2080"/>
          </a:p>
        </p:txBody>
      </p:sp>
      <p:sp>
        <p:nvSpPr>
          <p:cNvPr id="166" name="Google Shape;166;p9"/>
          <p:cNvSpPr txBox="1"/>
          <p:nvPr>
            <p:ph type="title"/>
          </p:nvPr>
        </p:nvSpPr>
        <p:spPr>
          <a:xfrm>
            <a:off x="3810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cida Sans"/>
              <a:buNone/>
            </a:pPr>
            <a:r>
              <a:rPr lang="en-US" sz="5400"/>
              <a:t>Fechas Importantes</a:t>
            </a:r>
            <a:endParaRPr sz="5400"/>
          </a:p>
        </p:txBody>
      </p:sp>
      <p:pic>
        <p:nvPicPr>
          <p:cNvPr descr="Image result for clipart contemplative grad" id="167" name="Google Shape;167;p9"/>
          <p:cNvPicPr preferRelativeResize="0"/>
          <p:nvPr/>
        </p:nvPicPr>
        <p:blipFill rotWithShape="1">
          <a:blip r:embed="rId3">
            <a:alphaModFix/>
          </a:blip>
          <a:srcRect b="24157" l="42926" r="0" t="15168"/>
          <a:stretch/>
        </p:blipFill>
        <p:spPr>
          <a:xfrm>
            <a:off x="6629400" y="5078950"/>
            <a:ext cx="1981200" cy="163961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72da67fca_0_0"/>
          <p:cNvSpPr txBox="1"/>
          <p:nvPr>
            <p:ph idx="1" type="body"/>
          </p:nvPr>
        </p:nvSpPr>
        <p:spPr>
          <a:xfrm>
            <a:off x="457200" y="1862625"/>
            <a:ext cx="8229600" cy="414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Oregon State, University of Oregon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Early Action: November 1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Regular Deadline: January 15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University of Portland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Priority Deadline: November 15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Western Oregon, Portland State University, Portland Community College: Proceso continuo de admisiones </a:t>
            </a:r>
            <a:r>
              <a:rPr lang="en-US" sz="900">
                <a:solidFill>
                  <a:srgbClr val="3C3C3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400"/>
              <a:t>Rolling admissions</a:t>
            </a:r>
            <a:endParaRPr sz="2400"/>
          </a:p>
        </p:txBody>
      </p:sp>
      <p:sp>
        <p:nvSpPr>
          <p:cNvPr id="174" name="Google Shape;174;g1672da67fca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Fechas </a:t>
            </a:r>
            <a:r>
              <a:rPr lang="en-US"/>
              <a:t>Limites</a:t>
            </a:r>
            <a:r>
              <a:rPr lang="en-US"/>
              <a:t> para Colegio Comunitario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>
            <p:ph idx="1" type="body"/>
          </p:nvPr>
        </p:nvSpPr>
        <p:spPr>
          <a:xfrm>
            <a:off x="457200" y="1676400"/>
            <a:ext cx="8153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</p:txBody>
      </p:sp>
      <p:sp>
        <p:nvSpPr>
          <p:cNvPr id="181" name="Google Shape;181;p10"/>
          <p:cNvSpPr txBox="1"/>
          <p:nvPr>
            <p:ph type="title"/>
          </p:nvPr>
        </p:nvSpPr>
        <p:spPr>
          <a:xfrm>
            <a:off x="457200" y="3688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</a:pPr>
            <a:r>
              <a:rPr lang="en-US" sz="4400"/>
              <a:t>Costos Universitarios Típicos</a:t>
            </a:r>
            <a:endParaRPr sz="4400"/>
          </a:p>
        </p:txBody>
      </p:sp>
      <p:pic>
        <p:nvPicPr>
          <p:cNvPr descr="Image result for clipart college scholarship"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5354515"/>
            <a:ext cx="1695449" cy="13393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10"/>
          <p:cNvGraphicFramePr/>
          <p:nvPr/>
        </p:nvGraphicFramePr>
        <p:xfrm>
          <a:off x="495275" y="16332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{08B3F2A0-2BD3-4562-908B-04636E3F6A62}</a:tableStyleId>
              </a:tblPr>
              <a:tblGrid>
                <a:gridCol w="3036175"/>
                <a:gridCol w="1438175"/>
                <a:gridCol w="1598000"/>
                <a:gridCol w="1038675"/>
                <a:gridCol w="111857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Matricula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Alojamiento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Fuera del Estado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Portland State University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$10,806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$11,172*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$21,978</a:t>
                      </a:r>
                      <a:endParaRPr/>
                    </a:p>
                  </a:txBody>
                  <a:tcPr marT="9525" marB="0" marR="9525" marL="9525"/>
                </a:tc>
              </a:tr>
              <a:tr h="43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Oregon</a:t>
                      </a:r>
                      <a:r>
                        <a:rPr lang="en-US" sz="1400"/>
                        <a:t> State University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$13,191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$14,238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7,429</a:t>
                      </a:r>
                      <a:endParaRPr/>
                    </a:p>
                  </a:txBody>
                  <a:tcPr marT="9525" marB="0" marR="9525" marL="9525"/>
                </a:tc>
              </a:tr>
              <a:tr h="43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Portland Community College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428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428</a:t>
                      </a:r>
                      <a:endParaRPr/>
                    </a:p>
                  </a:txBody>
                  <a:tcPr marT="9525" marB="0" marR="9525" marL="9525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ucida Sans"/>
                        <a:buNone/>
                      </a:pPr>
                      <a:r>
                        <a:rPr lang="en-US" sz="1400"/>
                        <a:t>George Fox University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38,860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13,050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51,910</a:t>
                      </a:r>
                      <a:endParaRPr/>
                    </a:p>
                  </a:txBody>
                  <a:tcPr marT="9525" marB="0" marR="9525" marL="9525"/>
                </a:tc>
              </a:tr>
              <a:tr h="5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University</a:t>
                      </a:r>
                      <a:r>
                        <a:rPr lang="en-US" sz="1400"/>
                        <a:t> of Washington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189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6,068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9,687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55,755</a:t>
                      </a:r>
                      <a:endParaRPr/>
                    </a:p>
                  </a:txBody>
                  <a:tcPr marT="9525" marB="0" marR="9525" marL="9525"/>
                </a:tc>
              </a:tr>
              <a:tr h="5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University of Oregon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15,054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14,640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9,694</a:t>
                      </a:r>
                      <a:endParaRPr/>
                    </a:p>
                  </a:txBody>
                  <a:tcPr marT="9525" marB="0" marR="9525" marL="9525"/>
                </a:tc>
              </a:tr>
            </a:tbl>
          </a:graphicData>
        </a:graphic>
      </p:graphicFrame>
      <p:sp>
        <p:nvSpPr>
          <p:cNvPr id="184" name="Google Shape;184;p10"/>
          <p:cNvSpPr/>
          <p:nvPr/>
        </p:nvSpPr>
        <p:spPr>
          <a:xfrm>
            <a:off x="1502175" y="5424035"/>
            <a:ext cx="4953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9900"/>
                </a:solidFill>
              </a:rPr>
              <a:t>Usar</a:t>
            </a:r>
            <a:r>
              <a:rPr lang="en-US" sz="1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Net Calculator en la </a:t>
            </a:r>
            <a:r>
              <a:rPr lang="en-US" sz="1800">
                <a:solidFill>
                  <a:srgbClr val="009900"/>
                </a:solidFill>
              </a:rPr>
              <a:t>páginas</a:t>
            </a:r>
            <a:r>
              <a:rPr lang="en-US" sz="1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de los colegios para determinar el precio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6298175" y="5404175"/>
            <a:ext cx="136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*2021 promedio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457200" y="2144500"/>
            <a:ext cx="8229600" cy="3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Una solicitud para más de 800 universidades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No es utilizado por todas las universidades.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Incluye datos sobre GPA, deportes, clubes, trabajo, servicio, expediente </a:t>
            </a:r>
            <a:r>
              <a:rPr lang="en-US" sz="2400"/>
              <a:t>académico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Incluye cartas de referencia y recomendación del consejero.</a:t>
            </a:r>
            <a:endParaRPr sz="2400"/>
          </a:p>
        </p:txBody>
      </p:sp>
      <p:sp>
        <p:nvSpPr>
          <p:cNvPr id="191" name="Google Shape;191;p12"/>
          <p:cNvSpPr txBox="1"/>
          <p:nvPr>
            <p:ph type="title"/>
          </p:nvPr>
        </p:nvSpPr>
        <p:spPr>
          <a:xfrm>
            <a:off x="381000" y="614275"/>
            <a:ext cx="82296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Aplicación Común</a:t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“</a:t>
            </a:r>
            <a:r>
              <a:rPr lang="en-US" sz="5400"/>
              <a:t>Common App”</a:t>
            </a:r>
            <a:endParaRPr/>
          </a:p>
        </p:txBody>
      </p:sp>
      <p:pic>
        <p:nvPicPr>
          <p:cNvPr descr="Image result for common app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240" y="5105400"/>
            <a:ext cx="41148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pplication college"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7839" r="0" t="16657"/>
          <a:stretch/>
        </p:blipFill>
        <p:spPr>
          <a:xfrm>
            <a:off x="5349550" y="4581325"/>
            <a:ext cx="3583376" cy="215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533400" y="2163150"/>
            <a:ext cx="8283900" cy="3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Transcripción (es) - Trabajo de la escuela secundaria y la universidad</a:t>
            </a:r>
            <a:endParaRPr sz="3826"/>
          </a:p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Ensayo de aplicación</a:t>
            </a:r>
            <a:endParaRPr sz="3826"/>
          </a:p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Cartas de recomendación</a:t>
            </a:r>
            <a:endParaRPr sz="3826"/>
          </a:p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Puntajes ACT o SAT</a:t>
            </a:r>
            <a:endParaRPr sz="3826"/>
          </a:p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Regístrese en ACT.org para enviar puntajes</a:t>
            </a:r>
            <a:endParaRPr sz="3826"/>
          </a:p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Número</a:t>
            </a:r>
            <a:r>
              <a:rPr lang="en-US" sz="3826"/>
              <a:t> de ACT que se encuentra en la puntuación de la prueba enviada por correo o en el asesoramiento</a:t>
            </a:r>
            <a:endParaRPr sz="3826"/>
          </a:p>
          <a:p>
            <a:pPr indent="-23756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420"/>
              <a:buChar char="🞂"/>
            </a:pPr>
            <a:r>
              <a:rPr lang="en-US" sz="3826"/>
              <a:t>Usar la misma dirección de correo electrónico ingresada en la prueba</a:t>
            </a:r>
            <a:endParaRPr sz="3826"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 txBox="1"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Lo que se necesita para las solicitudes universitarias</a:t>
            </a:r>
            <a:endParaRPr/>
          </a:p>
        </p:txBody>
      </p:sp>
      <p:sp>
        <p:nvSpPr>
          <p:cNvPr descr="Image result for application college" id="200" name="Google Shape;200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66e715de45_0_296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464646"/>
                </a:solidFill>
              </a:rPr>
              <a:t>Los consejeros de admisiones dicen que los mejores ensayos les ayudan a aprender algo sobre el candidato que nunca sabrían al leer el resto de la solicitud.</a:t>
            </a:r>
            <a:endParaRPr b="1" sz="2850">
              <a:solidFill>
                <a:srgbClr val="4646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rgbClr val="4646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rgbClr val="4646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464646"/>
                </a:solidFill>
              </a:rPr>
              <a:t>Las universidades y los comités de becas buscan</a:t>
            </a:r>
            <a:endParaRPr sz="2850">
              <a:solidFill>
                <a:srgbClr val="464646"/>
              </a:solidFill>
            </a:endParaRPr>
          </a:p>
          <a:p>
            <a:pPr indent="-3552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Lucida Sans"/>
              <a:buChar char="●"/>
            </a:pPr>
            <a:r>
              <a:rPr lang="en-US" sz="2850">
                <a:solidFill>
                  <a:srgbClr val="464646"/>
                </a:solidFill>
              </a:rPr>
              <a:t>Cualidades y valores positivos</a:t>
            </a:r>
            <a:r>
              <a:rPr lang="en-US" sz="2850">
                <a:solidFill>
                  <a:srgbClr val="000000"/>
                </a:solidFill>
              </a:rPr>
              <a:t> </a:t>
            </a:r>
            <a:endParaRPr sz="2850">
              <a:solidFill>
                <a:srgbClr val="000000"/>
              </a:solidFill>
            </a:endParaRPr>
          </a:p>
          <a:p>
            <a:pPr indent="-35528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Lucida Sans"/>
              <a:buChar char="○"/>
            </a:pPr>
            <a:r>
              <a:rPr lang="en-US" sz="2850">
                <a:solidFill>
                  <a:srgbClr val="000000"/>
                </a:solidFill>
              </a:rPr>
              <a:t>dedicación, enfoque, persistencia, ambición, visión, liderazgo, habilidades de equipo, energía…</a:t>
            </a:r>
            <a:endParaRPr sz="2850">
              <a:solidFill>
                <a:srgbClr val="000000"/>
              </a:solidFill>
            </a:endParaRPr>
          </a:p>
          <a:p>
            <a:pPr indent="-3552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Lucida Sans"/>
              <a:buChar char="●"/>
            </a:pPr>
            <a:r>
              <a:rPr lang="en-US" sz="2850">
                <a:solidFill>
                  <a:srgbClr val="000000"/>
                </a:solidFill>
              </a:rPr>
              <a:t>Donde has hecho tu impacto</a:t>
            </a:r>
            <a:endParaRPr sz="2850">
              <a:solidFill>
                <a:srgbClr val="000000"/>
              </a:solidFill>
            </a:endParaRPr>
          </a:p>
          <a:p>
            <a:pPr indent="-3552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Lucida Sans"/>
              <a:buChar char="●"/>
            </a:pPr>
            <a:r>
              <a:rPr lang="en-US" sz="2850">
                <a:solidFill>
                  <a:srgbClr val="000000"/>
                </a:solidFill>
              </a:rPr>
              <a:t>L</a:t>
            </a:r>
            <a:r>
              <a:rPr lang="en-US" sz="2850">
                <a:solidFill>
                  <a:srgbClr val="000000"/>
                </a:solidFill>
              </a:rPr>
              <a:t>o que has aprendido</a:t>
            </a:r>
            <a:endParaRPr sz="2850">
              <a:solidFill>
                <a:srgbClr val="000000"/>
              </a:solidFill>
            </a:endParaRPr>
          </a:p>
          <a:p>
            <a:pPr indent="-3552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100000"/>
              <a:buChar char="●"/>
            </a:pPr>
            <a:r>
              <a:rPr lang="en-US" sz="2850">
                <a:solidFill>
                  <a:srgbClr val="000000"/>
                </a:solidFill>
              </a:rPr>
              <a:t>D</a:t>
            </a:r>
            <a:r>
              <a:rPr lang="en-US" sz="2850">
                <a:solidFill>
                  <a:srgbClr val="000000"/>
                </a:solidFill>
              </a:rPr>
              <a:t>onde has crecido</a:t>
            </a:r>
            <a:endParaRPr sz="2850">
              <a:solidFill>
                <a:srgbClr val="000000"/>
              </a:solidFill>
            </a:endParaRPr>
          </a:p>
          <a:p>
            <a:pPr indent="-3552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100000"/>
              <a:buChar char="●"/>
            </a:pPr>
            <a:r>
              <a:rPr lang="en-US" sz="2850">
                <a:solidFill>
                  <a:srgbClr val="000000"/>
                </a:solidFill>
              </a:rPr>
              <a:t>Intelecto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64646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66e715de45_0_2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</a:t>
            </a:r>
            <a:r>
              <a:rPr lang="en-US"/>
              <a:t>nsayos Universitarios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ffefe6e62_0_0"/>
          <p:cNvSpPr txBox="1"/>
          <p:nvPr>
            <p:ph type="ctrTitle"/>
          </p:nvPr>
        </p:nvSpPr>
        <p:spPr>
          <a:xfrm>
            <a:off x="685800" y="86735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340"/>
              <a:buFont typeface="Lucida Sans"/>
              <a:buNone/>
            </a:pPr>
            <a:r>
              <a:rPr lang="en-US" sz="4850">
                <a:highlight>
                  <a:srgbClr val="FFFFFF"/>
                </a:highlight>
              </a:rPr>
              <a:t>Financiar la Universidad</a:t>
            </a:r>
            <a:endParaRPr sz="4850"/>
          </a:p>
        </p:txBody>
      </p:sp>
      <p:pic>
        <p:nvPicPr>
          <p:cNvPr descr="Image result for clipart contemplative grad" id="213" name="Google Shape;213;g15ffefe6e62_0_0"/>
          <p:cNvPicPr preferRelativeResize="0"/>
          <p:nvPr/>
        </p:nvPicPr>
        <p:blipFill rotWithShape="1">
          <a:blip r:embed="rId3">
            <a:alphaModFix/>
          </a:blip>
          <a:srcRect b="24159" l="42925" r="0" t="15168"/>
          <a:stretch/>
        </p:blipFill>
        <p:spPr>
          <a:xfrm>
            <a:off x="2971800" y="2209800"/>
            <a:ext cx="3038474" cy="2514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ffefe6e62_0_5"/>
          <p:cNvSpPr txBox="1"/>
          <p:nvPr>
            <p:ph idx="1" type="body"/>
          </p:nvPr>
        </p:nvSpPr>
        <p:spPr>
          <a:xfrm>
            <a:off x="533400" y="2057401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174421" lvl="0" marL="365760" rtl="0" algn="ctr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Subvenciones federales y préstamos estudiantiles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Subvenciones del estado de Oregón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Becas financiadas por la universidad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Becas Militares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Becas Privadas por Empresas, Familias y Organizaciones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Préstamos privados</a:t>
            </a:r>
            <a:endParaRPr sz="3200"/>
          </a:p>
          <a:p>
            <a:pPr indent="-159308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/>
          </a:p>
        </p:txBody>
      </p:sp>
      <p:sp>
        <p:nvSpPr>
          <p:cNvPr id="219" name="Google Shape;219;g15ffefe6e62_0_5"/>
          <p:cNvSpPr txBox="1"/>
          <p:nvPr>
            <p:ph type="title"/>
          </p:nvPr>
        </p:nvSpPr>
        <p:spPr>
          <a:xfrm>
            <a:off x="457200" y="762000"/>
            <a:ext cx="8367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Tipos de ayuda financiera</a:t>
            </a:r>
            <a:endParaRPr/>
          </a:p>
        </p:txBody>
      </p:sp>
      <p:pic>
        <p:nvPicPr>
          <p:cNvPr descr="Image result for clipart college scholarship" id="220" name="Google Shape;220;g15ffefe6e62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4459954"/>
            <a:ext cx="2686050" cy="212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ffefe6e62_0_11"/>
          <p:cNvSpPr txBox="1"/>
          <p:nvPr>
            <p:ph idx="1" type="body"/>
          </p:nvPr>
        </p:nvSpPr>
        <p:spPr>
          <a:xfrm>
            <a:off x="457200" y="1295400"/>
            <a:ext cx="82296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b="1" lang="en-US" sz="2400"/>
              <a:t>Completa FAFSA o ORSAA</a:t>
            </a:r>
            <a:endParaRPr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FAFSA - Solicitud Gratuita de Ayuda Federal para Estudiantes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Para estudiantes que son ciudadanos estadounidenses y residentes documentados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Subvenciones y préstamos federales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ORSAA – Solicitud de Ayuda Estudiantil de Oregón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Para estudiantes que son indocumentados</a:t>
            </a:r>
            <a:endParaRPr sz="2000"/>
          </a:p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 sz="2400"/>
              <a:t>FAFSA o ORSAA</a:t>
            </a:r>
            <a:endParaRPr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Fechas de solicitud: Abre el 10-1-2022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Llena todos los años de universidad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000"/>
              <a:t>No es obligatorio completar</a:t>
            </a:r>
            <a:endParaRPr sz="2000"/>
          </a:p>
        </p:txBody>
      </p:sp>
      <p:sp>
        <p:nvSpPr>
          <p:cNvPr id="226" name="Google Shape;226;g15ffefe6e62_0_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FAFSA y ORSAA</a:t>
            </a:r>
            <a:endParaRPr/>
          </a:p>
        </p:txBody>
      </p:sp>
      <p:sp>
        <p:nvSpPr>
          <p:cNvPr descr="Image result for us map" id="227" name="Google Shape;227;g15ffefe6e62_0_1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us map" id="228" name="Google Shape;228;g15ffefe6e62_0_1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Image result for outline of united states" id="229" name="Google Shape;229;g15ffefe6e6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4800600"/>
            <a:ext cx="3352801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ffefe6e62_0_19"/>
          <p:cNvSpPr txBox="1"/>
          <p:nvPr>
            <p:ph idx="1" type="body"/>
          </p:nvPr>
        </p:nvSpPr>
        <p:spPr>
          <a:xfrm>
            <a:off x="457200" y="1464325"/>
            <a:ext cx="8229600" cy="4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568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3198"/>
              <a:buChar char="🞂"/>
            </a:pPr>
            <a:r>
              <a:rPr lang="en-US" sz="3223"/>
              <a:t>Aplicaciones en </a:t>
            </a:r>
            <a:r>
              <a:rPr lang="en-US" sz="3223"/>
              <a:t>línea</a:t>
            </a:r>
            <a:endParaRPr sz="3223"/>
          </a:p>
          <a:p>
            <a:pPr indent="-206692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1455"/>
              <a:buChar char="◦"/>
            </a:pPr>
            <a:r>
              <a:rPr lang="en-US" sz="2823"/>
              <a:t>FAFSA - </a:t>
            </a:r>
            <a:r>
              <a:rPr lang="en-US" sz="2523" u="sng">
                <a:solidFill>
                  <a:schemeClr val="hlink"/>
                </a:solidFill>
                <a:hlinkClick r:id="rId3"/>
              </a:rPr>
              <a:t>https://fafsa.gov</a:t>
            </a:r>
            <a:endParaRPr sz="2523"/>
          </a:p>
          <a:p>
            <a:pPr indent="-206692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1455"/>
              <a:buChar char="◦"/>
            </a:pPr>
            <a:r>
              <a:rPr lang="en-US" sz="2823"/>
              <a:t>ORSAA</a:t>
            </a:r>
            <a:r>
              <a:rPr lang="en-US" sz="2523"/>
              <a:t> – </a:t>
            </a:r>
            <a:r>
              <a:rPr lang="en-US" sz="2523" u="sng">
                <a:solidFill>
                  <a:schemeClr val="hlink"/>
                </a:solidFill>
                <a:hlinkClick r:id="rId4"/>
              </a:rPr>
              <a:t>https://oregonstudentaid.gov/fafsa-orsaa.aspx</a:t>
            </a:r>
            <a:endParaRPr sz="2523"/>
          </a:p>
          <a:p>
            <a:pPr indent="-2568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3198"/>
              <a:buChar char="🞂"/>
            </a:pPr>
            <a:r>
              <a:rPr lang="en-US" sz="3223"/>
              <a:t>Crear una cuenta</a:t>
            </a:r>
            <a:endParaRPr sz="3223"/>
          </a:p>
          <a:p>
            <a:pPr indent="-19671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3567"/>
              <a:buChar char="◦"/>
            </a:pPr>
            <a:r>
              <a:rPr lang="en-US" sz="2823"/>
              <a:t>FAFSA ID - Estudiante y padre</a:t>
            </a:r>
            <a:endParaRPr sz="2823"/>
          </a:p>
          <a:p>
            <a:pPr indent="-19671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3567"/>
              <a:buChar char="◦"/>
            </a:pPr>
            <a:r>
              <a:rPr lang="en-US" sz="2823"/>
              <a:t>ORSAA – Solo para estudiantes</a:t>
            </a:r>
            <a:endParaRPr sz="2823"/>
          </a:p>
          <a:p>
            <a:pPr indent="-2568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3198"/>
              <a:buChar char="🞂"/>
            </a:pPr>
            <a:r>
              <a:rPr lang="en-US" sz="3223"/>
              <a:t>Datos demográficos de los estudiantes</a:t>
            </a:r>
            <a:endParaRPr sz="3223"/>
          </a:p>
          <a:p>
            <a:pPr indent="-224980" lvl="1" marL="621792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823"/>
              <a:t>Dirección</a:t>
            </a:r>
            <a:endParaRPr sz="2823"/>
          </a:p>
          <a:p>
            <a:pPr indent="-224980" lvl="1" marL="621792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823"/>
              <a:t>Fecha de nacimiento</a:t>
            </a:r>
            <a:endParaRPr sz="2823"/>
          </a:p>
          <a:p>
            <a:pPr indent="-224980" lvl="1" marL="621792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823"/>
              <a:t>Número de seguro social o número de registro de extranjero: solo FAFSA</a:t>
            </a:r>
            <a:endParaRPr sz="2823"/>
          </a:p>
          <a:p>
            <a:pPr indent="-2568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3198"/>
              <a:buChar char="🞂"/>
            </a:pPr>
            <a:r>
              <a:rPr lang="en-US" sz="3223"/>
              <a:t>Identificar la(s) universidad(es) que el estudiante está considerando</a:t>
            </a:r>
            <a:endParaRPr sz="3223"/>
          </a:p>
          <a:p>
            <a:pPr indent="-174421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35" name="Google Shape;235;g15ffefe6e62_0_19"/>
          <p:cNvSpPr txBox="1"/>
          <p:nvPr>
            <p:ph type="title"/>
          </p:nvPr>
        </p:nvSpPr>
        <p:spPr>
          <a:xfrm>
            <a:off x="457200" y="321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Pasos para completar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FAFSA/ORSAA</a:t>
            </a:r>
            <a:endParaRPr/>
          </a:p>
        </p:txBody>
      </p:sp>
      <p:pic>
        <p:nvPicPr>
          <p:cNvPr id="236" name="Google Shape;236;g15ffefe6e62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6925" y="5179250"/>
            <a:ext cx="2848299" cy="15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Publica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Oregon State University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University of Oregon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Portland State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Colegio Comunitario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Portland Community College – 2 años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Privado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George Fox University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Pacific University</a:t>
            </a:r>
            <a:endParaRPr/>
          </a:p>
        </p:txBody>
      </p:sp>
      <p:sp>
        <p:nvSpPr>
          <p:cNvPr id="113" name="Google Shape;113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Tipos de Universidad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ffefe6e62_0_25"/>
          <p:cNvSpPr txBox="1"/>
          <p:nvPr>
            <p:ph idx="1" type="body"/>
          </p:nvPr>
        </p:nvSpPr>
        <p:spPr>
          <a:xfrm>
            <a:off x="527200" y="1808600"/>
            <a:ext cx="8229600" cy="4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096" lvl="0" marL="365760" rtl="0" algn="l">
              <a:spcBef>
                <a:spcPts val="0"/>
              </a:spcBef>
              <a:spcAft>
                <a:spcPts val="0"/>
              </a:spcAft>
              <a:buSzPts val="1900"/>
              <a:buChar char="🞂"/>
            </a:pPr>
            <a:r>
              <a:rPr lang="en-US" sz="1900"/>
              <a:t>Estado de dependencia del estudiante</a:t>
            </a:r>
            <a:endParaRPr sz="1900"/>
          </a:p>
          <a:p>
            <a:pPr indent="-203200" lvl="1" marL="621792" rtl="0" algn="l">
              <a:spcBef>
                <a:spcPts val="324"/>
              </a:spcBef>
              <a:spcAft>
                <a:spcPts val="0"/>
              </a:spcAft>
              <a:buSzPts val="1900"/>
              <a:buChar char="◦"/>
            </a:pPr>
            <a:r>
              <a:rPr lang="en-US" sz="1900"/>
              <a:t>El estudiante es declarado independiente si es: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Mayores de 24 años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Casado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Proporciona el 50% de la manutención a un hijo dependiente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En la fuerza militar o es un veterano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Un huérfano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Sin hogar</a:t>
            </a:r>
            <a:endParaRPr sz="19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900"/>
          </a:p>
          <a:p>
            <a:pPr indent="-203200" lvl="1" marL="621792" rtl="0" algn="l">
              <a:spcBef>
                <a:spcPts val="324"/>
              </a:spcBef>
              <a:spcAft>
                <a:spcPts val="0"/>
              </a:spcAft>
              <a:buSzPts val="1900"/>
              <a:buChar char="◦"/>
            </a:pPr>
            <a:r>
              <a:rPr lang="en-US" sz="1900"/>
              <a:t>Si el estudiante es independiente de los padres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Puede obtener un préstamo sin subsidio</a:t>
            </a:r>
            <a:endParaRPr sz="1900"/>
          </a:p>
          <a:p>
            <a:pPr indent="-215900" lvl="2" marL="859536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/>
              <a:t>Trabajar con la oficina de ayuda financiera de la universidad</a:t>
            </a:r>
            <a:endParaRPr sz="1900"/>
          </a:p>
        </p:txBody>
      </p:sp>
      <p:sp>
        <p:nvSpPr>
          <p:cNvPr id="242" name="Google Shape;242;g15ffefe6e62_0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Pasos para completar</a:t>
            </a:r>
            <a:r>
              <a:rPr lang="en-US"/>
              <a:t> FAFSA/ORSAA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ffefe6e62_0_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Pasos para completar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FAFSA/ORSAA</a:t>
            </a:r>
            <a:endParaRPr/>
          </a:p>
        </p:txBody>
      </p:sp>
      <p:sp>
        <p:nvSpPr>
          <p:cNvPr id="248" name="Google Shape;248;g15ffefe6e62_0_30"/>
          <p:cNvSpPr txBox="1"/>
          <p:nvPr>
            <p:ph idx="1" type="body"/>
          </p:nvPr>
        </p:nvSpPr>
        <p:spPr>
          <a:xfrm>
            <a:off x="511625" y="14773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4"/>
              <a:buChar char="🞂"/>
            </a:pPr>
            <a:r>
              <a:rPr lang="en-US" sz="2800"/>
              <a:t>Datos demográficos de los padres</a:t>
            </a:r>
            <a:endParaRPr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¿Quién es el padre a efectos de la FAFSA?</a:t>
            </a:r>
            <a:endParaRPr sz="1800"/>
          </a:p>
          <a:p>
            <a:pPr indent="-228600" lvl="2" marL="85953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800"/>
              <a:buChar char="●"/>
            </a:pPr>
            <a:r>
              <a:rPr b="1" lang="en-US" sz="1800">
                <a:solidFill>
                  <a:srgbClr val="1FADCC"/>
                </a:solidFill>
              </a:rPr>
              <a:t>Los padres están casados ​​o viven juntos</a:t>
            </a:r>
            <a:r>
              <a:rPr lang="en-US" sz="1800">
                <a:solidFill>
                  <a:srgbClr val="1FADCC"/>
                </a:solidFill>
              </a:rPr>
              <a:t> </a:t>
            </a:r>
            <a:r>
              <a:rPr lang="en-US" sz="1800"/>
              <a:t>– </a:t>
            </a:r>
            <a:r>
              <a:rPr lang="en-US" sz="1800"/>
              <a:t>Reportar ingresos de ambos padres</a:t>
            </a:r>
            <a:endParaRPr sz="1800"/>
          </a:p>
          <a:p>
            <a:pPr indent="-228600" lvl="2" marL="85953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800"/>
              <a:buChar char="●"/>
            </a:pPr>
            <a:r>
              <a:rPr b="1" lang="en-US" sz="1800">
                <a:solidFill>
                  <a:srgbClr val="1FADCC"/>
                </a:solidFill>
              </a:rPr>
              <a:t>Los padres están divorciados o separados</a:t>
            </a:r>
            <a:r>
              <a:rPr b="1" lang="en-US" sz="1800">
                <a:solidFill>
                  <a:srgbClr val="FF0000"/>
                </a:solidFill>
              </a:rPr>
              <a:t> </a:t>
            </a:r>
            <a:r>
              <a:rPr lang="en-US" sz="1800"/>
              <a:t>– </a:t>
            </a:r>
            <a:r>
              <a:rPr lang="en-US" sz="1800"/>
              <a:t>informe para padres estudiante vive con la mayoría del tiempo</a:t>
            </a:r>
            <a:endParaRPr sz="1800"/>
          </a:p>
          <a:p>
            <a:pPr indent="-228600" lvl="2" marL="85953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800"/>
              <a:buChar char="●"/>
            </a:pPr>
            <a:r>
              <a:rPr b="1" lang="en-US" sz="1800">
                <a:solidFill>
                  <a:srgbClr val="1FADCC"/>
                </a:solidFill>
              </a:rPr>
              <a:t>Pasar el mismo tiempo con padres divorciados o separados</a:t>
            </a:r>
            <a:r>
              <a:rPr b="1" lang="en-US" sz="1800">
                <a:solidFill>
                  <a:srgbClr val="1FADCC"/>
                </a:solidFill>
              </a:rPr>
              <a:t> </a:t>
            </a:r>
            <a:r>
              <a:rPr lang="en-US" sz="1800"/>
              <a:t>– </a:t>
            </a:r>
            <a:r>
              <a:rPr lang="en-US" sz="1800"/>
              <a:t>informe para el padre </a:t>
            </a:r>
            <a:r>
              <a:rPr lang="en-US" sz="1800">
                <a:highlight>
                  <a:srgbClr val="FFFFFF"/>
                </a:highlight>
              </a:rPr>
              <a:t>que proporciona más apoyo financiero</a:t>
            </a:r>
            <a:endParaRPr sz="1800"/>
          </a:p>
          <a:p>
            <a:pPr indent="-228600" lvl="2" marL="85953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800"/>
              <a:buChar char="●"/>
            </a:pPr>
            <a:r>
              <a:rPr b="1" lang="en-US" sz="1800">
                <a:solidFill>
                  <a:srgbClr val="1FADCC"/>
                </a:solidFill>
              </a:rPr>
              <a:t>Si el padre se vuelve a casar </a:t>
            </a:r>
            <a:r>
              <a:rPr lang="en-US" sz="1800"/>
              <a:t>– </a:t>
            </a:r>
            <a:r>
              <a:rPr lang="en-US" sz="1800"/>
              <a:t>también tiene que proporcionar información financiera del padrastro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ffefe6e62_0_35"/>
          <p:cNvSpPr txBox="1"/>
          <p:nvPr>
            <p:ph type="title"/>
          </p:nvPr>
        </p:nvSpPr>
        <p:spPr>
          <a:xfrm>
            <a:off x="457200" y="282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Pasos para completar</a:t>
            </a:r>
            <a:r>
              <a:rPr lang="en-US"/>
              <a:t> FAFSA/ORSAA</a:t>
            </a:r>
            <a:endParaRPr/>
          </a:p>
        </p:txBody>
      </p:sp>
      <p:sp>
        <p:nvSpPr>
          <p:cNvPr id="254" name="Google Shape;254;g15ffefe6e62_0_35"/>
          <p:cNvSpPr txBox="1"/>
          <p:nvPr>
            <p:ph idx="1" type="body"/>
          </p:nvPr>
        </p:nvSpPr>
        <p:spPr>
          <a:xfrm>
            <a:off x="632375" y="1780400"/>
            <a:ext cx="80544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Información demográfica de los padres (continuación)</a:t>
            </a:r>
            <a:endParaRPr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◦"/>
            </a:pPr>
            <a:r>
              <a:rPr lang="en-US" sz="2100"/>
              <a:t>Si el estudiante vive con otros tutores (tía, tío, abuelos, hermana, hermano) no se consideran padres a menos que el estudiante haya sido adoptado legalmente</a:t>
            </a:r>
            <a:endParaRPr/>
          </a:p>
          <a:p>
            <a:pPr indent="-9525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2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◦"/>
            </a:pPr>
            <a:r>
              <a:rPr lang="en-US" sz="2100"/>
              <a:t>Si los padres no son ciudadanos estadounidenses y no tienen tarjeta de residente permanente, ingrese 000-00-000 para el número de seguro social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ffefe6e62_0_40"/>
          <p:cNvSpPr txBox="1"/>
          <p:nvPr>
            <p:ph idx="1" type="body"/>
          </p:nvPr>
        </p:nvSpPr>
        <p:spPr>
          <a:xfrm>
            <a:off x="457200" y="1524000"/>
            <a:ext cx="82296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Información financiera</a:t>
            </a:r>
            <a:endParaRPr/>
          </a:p>
          <a:p>
            <a:pPr indent="-228600" lvl="1" marL="621792" rtl="0" algn="l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Informe para estudiantes y padres</a:t>
            </a:r>
            <a:endParaRPr sz="1800"/>
          </a:p>
          <a:p>
            <a:pPr indent="-228600" lvl="1" marL="621792" rtl="0" algn="l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Formularios de impuestos de EE. UU. de 2020 (p. ej., formulario 1040 del IRS) o herramienta de recuperación del IRS</a:t>
            </a:r>
            <a:endParaRPr sz="1800"/>
          </a:p>
          <a:p>
            <a:pPr indent="-228600" lvl="1" marL="621792" rtl="0" algn="l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Informes de activos:</a:t>
            </a:r>
            <a:endParaRPr sz="1800"/>
          </a:p>
          <a:p>
            <a:pPr indent="-228600" lvl="2" marL="859536" rtl="0" algn="l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/>
              <a:t>Dinero en efectivo, ahorros, cuentas corrientes</a:t>
            </a:r>
            <a:endParaRPr sz="1600"/>
          </a:p>
          <a:p>
            <a:pPr indent="-228600" lvl="2" marL="859536" rtl="0" algn="l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ucida Sans"/>
              <a:buChar char="●"/>
            </a:pPr>
            <a:r>
              <a:rPr lang="en-US" sz="1600">
                <a:highlight>
                  <a:srgbClr val="FFFFFF"/>
                </a:highlight>
              </a:rPr>
              <a:t>Bienes raíces que no sean su casa principal</a:t>
            </a:r>
            <a:endParaRPr sz="1600"/>
          </a:p>
          <a:p>
            <a:pPr indent="-228600" lvl="2" marL="859536" rtl="0" algn="l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/>
              <a:t>Inversiones como acciones, bonos, fondos mutuos</a:t>
            </a:r>
            <a:endParaRPr sz="1600"/>
          </a:p>
          <a:p>
            <a:pPr indent="-228600" lvl="2" marL="859536" rtl="0" algn="l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/>
              <a:t>Planes de ahorro para la universidad 529</a:t>
            </a:r>
            <a:endParaRPr sz="1600"/>
          </a:p>
          <a:p>
            <a:pPr indent="-228600" lvl="1" marL="6217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No tiene que declarar los ahorros para la jubilación</a:t>
            </a:r>
            <a:endParaRPr sz="1800"/>
          </a:p>
          <a:p>
            <a:pPr indent="-228600" lvl="1" marL="6217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No considera deuda</a:t>
            </a:r>
            <a:endParaRPr sz="1800"/>
          </a:p>
          <a:p>
            <a:pPr indent="-228600" lvl="1" marL="6217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Es posible que deba declarar impuestos si aún no lo ha hecho</a:t>
            </a:r>
            <a:endParaRPr sz="1800"/>
          </a:p>
        </p:txBody>
      </p:sp>
      <p:sp>
        <p:nvSpPr>
          <p:cNvPr id="260" name="Google Shape;260;g15ffefe6e62_0_40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Pasos para completar</a:t>
            </a:r>
            <a:r>
              <a:rPr lang="en-US"/>
              <a:t> FAFSA/ORSAA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5ffefe6e62_0_45"/>
          <p:cNvSpPr txBox="1"/>
          <p:nvPr>
            <p:ph idx="1" type="body"/>
          </p:nvPr>
        </p:nvSpPr>
        <p:spPr>
          <a:xfrm>
            <a:off x="457200" y="17068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632"/>
              <a:buChar char="🞂"/>
            </a:pPr>
            <a:r>
              <a:rPr b="1" lang="en-US" sz="2400"/>
              <a:t>Oportunidad de Estudio y Trabajo</a:t>
            </a:r>
            <a:endParaRPr b="1" sz="2400"/>
          </a:p>
          <a:p>
            <a:pPr indent="-152400" lvl="0" marL="365760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sz="2400"/>
          </a:p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2"/>
              <a:buChar char="🞂"/>
            </a:pPr>
            <a:r>
              <a:rPr b="1" lang="en-US" sz="2400"/>
              <a:t>Firmar y enviar la solicitud</a:t>
            </a:r>
            <a:endParaRPr b="1" sz="24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Tanto el estudiante como el padre deben firmar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FAFSA: si los padres no son ciudadanos estadounidenses o tienen una tarjeta de residencia permanente, deberán firmar una copia en papel y enviarla por correo</a:t>
            </a:r>
            <a:endParaRPr sz="2000"/>
          </a:p>
          <a:p>
            <a:pPr indent="-22860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ORSAA – Firmar electrónicamente con dirección de correo electrónico</a:t>
            </a:r>
            <a:endParaRPr sz="20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66" name="Google Shape;266;g15ffefe6e62_0_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Pasos para completar</a:t>
            </a:r>
            <a:r>
              <a:rPr lang="en-US"/>
              <a:t> FAFSA/ORSAA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5ffefe6e62_0_50"/>
          <p:cNvSpPr txBox="1"/>
          <p:nvPr>
            <p:ph idx="1" type="body"/>
          </p:nvPr>
        </p:nvSpPr>
        <p:spPr>
          <a:xfrm>
            <a:off x="424300" y="1760275"/>
            <a:ext cx="8229600" cy="4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47309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EFC – </a:t>
            </a:r>
            <a:r>
              <a:rPr lang="en-US"/>
              <a:t>Aporte Familiar Estimado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17678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Medida de la fortaleza financiera familiar.</a:t>
            </a:r>
            <a:endParaRPr/>
          </a:p>
          <a:p>
            <a:pPr indent="-217678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Considera sus bienes, el tamaño de su familia y el número de miembros de la familia en la universidad</a:t>
            </a:r>
            <a:endParaRPr/>
          </a:p>
          <a:p>
            <a:pPr indent="-115443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17678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Ejemplo</a:t>
            </a:r>
            <a:endParaRPr/>
          </a:p>
          <a:p>
            <a:pPr indent="-217678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EFC 00000: se espera que la familia contribuya $0 a la universidad</a:t>
            </a:r>
            <a:endParaRPr/>
          </a:p>
          <a:p>
            <a:pPr indent="-217678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EFC 05000: se espera que la familia contribuya con $5000 a los fondos universitarios</a:t>
            </a:r>
            <a:endParaRPr/>
          </a:p>
          <a:p>
            <a:pPr indent="-14497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700"/>
          </a:p>
          <a:p>
            <a:pPr indent="-217678" lvl="1" marL="621792" rtl="0" algn="l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Calculated assuming 5.64% of Parent’s Assets and 20% of Student’s Assets can be used for college</a:t>
            </a:r>
            <a:endParaRPr/>
          </a:p>
          <a:p>
            <a:pPr indent="-115443" lvl="1" marL="621792" rtl="0" algn="l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47309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Costo de asistencia: para determinar su necesidad financiera</a:t>
            </a:r>
            <a:endParaRPr/>
          </a:p>
        </p:txBody>
      </p:sp>
      <p:sp>
        <p:nvSpPr>
          <p:cNvPr id="272" name="Google Shape;272;g15ffefe6e62_0_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FAFSA </a:t>
            </a:r>
            <a:r>
              <a:rPr lang="en-US"/>
              <a:t>Resultados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ffefe6e62_0_55"/>
          <p:cNvSpPr txBox="1"/>
          <p:nvPr>
            <p:ph idx="1" type="body"/>
          </p:nvPr>
        </p:nvSpPr>
        <p:spPr>
          <a:xfrm>
            <a:off x="681150" y="1228500"/>
            <a:ext cx="8229600" cy="4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2382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10"/>
              <a:buChar char="🞂"/>
            </a:pPr>
            <a:r>
              <a:rPr lang="en-US" sz="1585"/>
              <a:t>Beca Pell: dinero gratis que no es necesario devolver</a:t>
            </a:r>
            <a:endParaRPr sz="1585"/>
          </a:p>
          <a:p>
            <a:pPr indent="-184772" lvl="1" marL="62179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2021 Máxima Beca Pell $6,495</a:t>
            </a:r>
            <a:endParaRPr sz="1365"/>
          </a:p>
          <a:p>
            <a:pPr indent="-228600" lvl="1" marL="621792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1265"/>
              <a:buNone/>
            </a:pPr>
            <a:r>
              <a:t/>
            </a:r>
            <a:endParaRPr sz="1365"/>
          </a:p>
          <a:p>
            <a:pPr indent="-26238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🞂"/>
            </a:pPr>
            <a:r>
              <a:rPr lang="en-US" sz="1585"/>
              <a:t>Préstamo Stafford subsidiado</a:t>
            </a:r>
            <a:endParaRPr sz="158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El Departamento de Educación paga intereses mientras el estudiante está en la universidad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Pida prestado $3500, deba $3500 en la graduación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La cantidad máxima para estudiantes dependientes de primer año es de $3500. Aumentos para años futuros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2021 Tipo de interés 3,73%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Comisiones de préstamo (1.057%) deducidas del monto prestado</a:t>
            </a:r>
            <a:endParaRPr sz="1365"/>
          </a:p>
          <a:p>
            <a:pPr indent="-165734" lvl="2" marL="859536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090"/>
          </a:p>
          <a:p>
            <a:pPr indent="-26238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🞂"/>
            </a:pPr>
            <a:r>
              <a:rPr lang="en-US" sz="1585"/>
              <a:t>Préstamo Stafford sin subsidio</a:t>
            </a:r>
            <a:endParaRPr sz="158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Los intereses se acumulan inmediatamente y se agregan a la deuda.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(Tome prestado $3500, deba $3500 + interés por cada año en la graduación, al 6% de interés sería $4418)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Máximo de $5500 entre préstamos subsidiados y no subsidiados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2021 Tipo de interés 3,73%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Comisiones de préstamo (1.057%) deducidas del monto prestado</a:t>
            </a:r>
            <a:endParaRPr sz="1365"/>
          </a:p>
          <a:p>
            <a:pPr indent="-199034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898"/>
              <a:buNone/>
            </a:pPr>
            <a:r>
              <a:t/>
            </a:r>
            <a:endParaRPr sz="1420"/>
          </a:p>
          <a:p>
            <a:pPr indent="-26238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🞂"/>
            </a:pPr>
            <a:r>
              <a:rPr lang="en-US" sz="1585"/>
              <a:t>Préstamos directos/Parent Plus: solicitud basada en puntaje de crédito</a:t>
            </a:r>
            <a:endParaRPr sz="158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2021 Tipo de interés 6,28%</a:t>
            </a:r>
            <a:endParaRPr sz="1365"/>
          </a:p>
          <a:p>
            <a:pPr indent="-184772" lvl="1" marL="62179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10"/>
              <a:buChar char="◦"/>
            </a:pPr>
            <a:r>
              <a:rPr lang="en-US" sz="1365"/>
              <a:t>Tarifas de préstamo de 4.228 deducidas del monto prestado</a:t>
            </a:r>
            <a:endParaRPr sz="1365"/>
          </a:p>
        </p:txBody>
      </p:sp>
      <p:sp>
        <p:nvSpPr>
          <p:cNvPr id="278" name="Google Shape;278;g15ffefe6e62_0_55"/>
          <p:cNvSpPr txBox="1"/>
          <p:nvPr>
            <p:ph type="title"/>
          </p:nvPr>
        </p:nvSpPr>
        <p:spPr>
          <a:xfrm>
            <a:off x="457200" y="243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FAFSA </a:t>
            </a:r>
            <a:r>
              <a:rPr lang="en-US"/>
              <a:t>Resultados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5ffefe6e62_0_60"/>
          <p:cNvSpPr txBox="1"/>
          <p:nvPr>
            <p:ph idx="1" type="body"/>
          </p:nvPr>
        </p:nvSpPr>
        <p:spPr>
          <a:xfrm>
            <a:off x="457200" y="1905001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21792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Beca de oportunidad de Oregón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/>
              <a:t>Subvención basada en la necesidad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/>
              <a:t>Premio Máximo 2021:</a:t>
            </a:r>
            <a:endParaRPr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en-US" sz="1600"/>
              <a:t>$2778 para colegio comunitario</a:t>
            </a:r>
            <a:endParaRPr sz="1600"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en-US" sz="1600"/>
              <a:t>$3612 para la Universidad de 4 años</a:t>
            </a:r>
            <a:endParaRPr sz="16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/>
              <a:t>Ciudadanos estadounidenses, residentes legales y estudiantes indocumentados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84" name="Google Shape;284;g15ffefe6e62_0_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FAFSA and ORSAA </a:t>
            </a:r>
            <a:r>
              <a:rPr lang="en-US"/>
              <a:t>Resultados</a:t>
            </a:r>
            <a:endParaRPr/>
          </a:p>
        </p:txBody>
      </p:sp>
      <p:pic>
        <p:nvPicPr>
          <p:cNvPr descr="Image result for oregon" id="285" name="Google Shape;285;g15ffefe6e62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4181475"/>
            <a:ext cx="2650349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ffefe6e62_0_66"/>
          <p:cNvSpPr txBox="1"/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FAFSA/ORSAA </a:t>
            </a:r>
            <a:r>
              <a:rPr lang="en-US"/>
              <a:t>Misceláneos</a:t>
            </a:r>
            <a:endParaRPr/>
          </a:p>
        </p:txBody>
      </p:sp>
      <p:sp>
        <p:nvSpPr>
          <p:cNvPr id="291" name="Google Shape;291;g15ffefe6e62_0_66"/>
          <p:cNvSpPr txBox="1"/>
          <p:nvPr>
            <p:ph idx="1" type="body"/>
          </p:nvPr>
        </p:nvSpPr>
        <p:spPr>
          <a:xfrm>
            <a:off x="457200" y="15240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38544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Verificación universitaria de datos</a:t>
            </a:r>
            <a:endParaRPr/>
          </a:p>
          <a:p>
            <a:pPr indent="-19591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9826"/>
              <a:buChar char="◦"/>
            </a:pPr>
            <a:r>
              <a:rPr lang="en-US"/>
              <a:t>Ingresos (copia de impuestos o transcripción del IRS)</a:t>
            </a:r>
            <a:endParaRPr/>
          </a:p>
          <a:p>
            <a:pPr indent="-19591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9826"/>
              <a:buChar char="◦"/>
            </a:pPr>
            <a:r>
              <a:rPr lang="en-US"/>
              <a:t>Prueba de ciudadanía</a:t>
            </a:r>
            <a:endParaRPr/>
          </a:p>
          <a:p>
            <a:pPr indent="-195910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9826"/>
              <a:buChar char="◦"/>
            </a:pPr>
            <a:r>
              <a:rPr lang="en-US"/>
              <a:t>Prueba de residencia - Equidad de matrícula</a:t>
            </a:r>
            <a:endParaRPr/>
          </a:p>
          <a:p>
            <a:pPr indent="-238544" lvl="0" marL="36576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Cómo cambiar los datos de la FAFSA</a:t>
            </a:r>
            <a:endParaRPr/>
          </a:p>
          <a:p>
            <a:pPr indent="-238544" lvl="0" marL="36576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¿Es importante llenar la FAFSA/ORSAA temprano?</a:t>
            </a:r>
            <a:endParaRPr/>
          </a:p>
          <a:p>
            <a:pPr indent="-238544" lvl="0" marL="36576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Qué hacer si tu situación cambia</a:t>
            </a:r>
            <a:endParaRPr/>
          </a:p>
          <a:p>
            <a:pPr indent="-156933" lvl="0" marL="36576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pic>
        <p:nvPicPr>
          <p:cNvPr descr="Image result for fafsa" id="292" name="Google Shape;292;g15ffefe6e62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5740400"/>
            <a:ext cx="3962399" cy="8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ffefe6e62_0_72"/>
          <p:cNvSpPr txBox="1"/>
          <p:nvPr>
            <p:ph idx="1" type="body"/>
          </p:nvPr>
        </p:nvSpPr>
        <p:spPr>
          <a:xfrm>
            <a:off x="457200" y="1828800"/>
            <a:ext cx="8229600" cy="4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Utilizado principalmente por universidades privadas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Solicita más información financiera, como facturas médicas, valor de la vivienda principal, información de ambos padres si están divorciados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Considera los gastos de subsistencia regionales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Cuesta $ 25 para enviar</a:t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/>
              <a:t>La fecha límite depende de las universidades individuales</a:t>
            </a:r>
            <a:endParaRPr sz="2400"/>
          </a:p>
        </p:txBody>
      </p:sp>
      <p:sp>
        <p:nvSpPr>
          <p:cNvPr id="298" name="Google Shape;298;g15ffefe6e62_0_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CSS </a:t>
            </a:r>
            <a:r>
              <a:rPr lang="en-US"/>
              <a:t>Perfil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783775" y="2023175"/>
            <a:ext cx="7848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Se ofrecen Especialidades y asignaturas secundarias</a:t>
            </a:r>
            <a:r>
              <a:rPr lang="en-US" sz="10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Costo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Ubicación del Campus (ambiente y distancia)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Tamaño de la escuela y las clases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Alojamiento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Actividades – Deportes, Música, Clubes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Tasa de graduación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7497" lvl="0" marL="365760" rtl="0" algn="l">
              <a:spcBef>
                <a:spcPts val="400"/>
              </a:spcBef>
              <a:spcAft>
                <a:spcPts val="0"/>
              </a:spcAft>
              <a:buSzPts val="2036"/>
              <a:buChar char="🞂"/>
            </a:pPr>
            <a:r>
              <a:rPr lang="en-US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Servicio de Prácticas/Inserción Laboral</a:t>
            </a:r>
            <a:r>
              <a:rPr lang="en-US" sz="2300"/>
              <a:t>s</a:t>
            </a:r>
            <a:endParaRPr sz="2300"/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783775" y="670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48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Consideraciones para elegir una universidad</a:t>
            </a:r>
            <a:endParaRPr sz="35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48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t/>
            </a:r>
            <a:endParaRPr sz="4800"/>
          </a:p>
        </p:txBody>
      </p:sp>
      <p:pic>
        <p:nvPicPr>
          <p:cNvPr descr="Image result for clipart college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876800"/>
            <a:ext cx="217879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6e715de45_0_493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66e715de45_0_493"/>
          <p:cNvSpPr txBox="1"/>
          <p:nvPr>
            <p:ph type="title"/>
          </p:nvPr>
        </p:nvSpPr>
        <p:spPr>
          <a:xfrm>
            <a:off x="448175" y="282879"/>
            <a:ext cx="8229600" cy="152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90"/>
              <a:t>Subvenciones y becas gubernamentales y universitarias</a:t>
            </a:r>
            <a:endParaRPr sz="3390"/>
          </a:p>
        </p:txBody>
      </p:sp>
      <p:pic>
        <p:nvPicPr>
          <p:cNvPr id="306" name="Google Shape;306;g166e715de45_0_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900" y="2233775"/>
            <a:ext cx="3766150" cy="25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ffefe6e62_0_77"/>
          <p:cNvSpPr txBox="1"/>
          <p:nvPr>
            <p:ph idx="1" type="body"/>
          </p:nvPr>
        </p:nvSpPr>
        <p:spPr>
          <a:xfrm>
            <a:off x="457200" y="1676400"/>
            <a:ext cx="82296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Financiamiento de la universidad comunitaria de 2 años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Premio de $1000 - $4131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GPA mínimo de 2.5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Vivir en Oregón 1 año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Tiene que presentar FAFSA u ORSAA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Fecha límite: 1 de junio de 2022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Copago de $50 por término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Puede considerar la situación financiera familiar.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12" name="Google Shape;312;g15ffefe6e62_0_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Oregon Promise</a:t>
            </a:r>
            <a:endParaRPr/>
          </a:p>
        </p:txBody>
      </p:sp>
      <p:sp>
        <p:nvSpPr>
          <p:cNvPr descr="Image result for oregon outline" id="313" name="Google Shape;313;g15ffefe6e62_0_7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oregon outline" id="314" name="Google Shape;314;g15ffefe6e62_0_7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Image result for oregon promise" id="315" name="Google Shape;315;g15ffefe6e62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648200"/>
            <a:ext cx="20955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ffefe6e62_0_85"/>
          <p:cNvSpPr txBox="1"/>
          <p:nvPr>
            <p:ph idx="1" type="body"/>
          </p:nvPr>
        </p:nvSpPr>
        <p:spPr>
          <a:xfrm>
            <a:off x="636050" y="16368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3624" lvl="0" marL="457200" rtl="0" algn="l">
              <a:spcBef>
                <a:spcPts val="400"/>
              </a:spcBef>
              <a:spcAft>
                <a:spcPts val="0"/>
              </a:spcAft>
              <a:buSzPts val="1024"/>
              <a:buChar char="🞂"/>
            </a:pPr>
            <a:r>
              <a:rPr lang="en-US" sz="2500"/>
              <a:t>Específico para la universidad</a:t>
            </a:r>
            <a:endParaRPr sz="2500"/>
          </a:p>
          <a:p>
            <a:pPr indent="-293624" lvl="0" marL="457200" rtl="0" algn="l">
              <a:spcBef>
                <a:spcPts val="0"/>
              </a:spcBef>
              <a:spcAft>
                <a:spcPts val="0"/>
              </a:spcAft>
              <a:buSzPts val="1024"/>
              <a:buChar char="🞂"/>
            </a:pPr>
            <a:r>
              <a:rPr lang="en-US" sz="2500"/>
              <a:t>Becas de 1 a 4 años</a:t>
            </a:r>
            <a:endParaRPr sz="2500"/>
          </a:p>
          <a:p>
            <a:pPr indent="-293624" lvl="0" marL="457200" rtl="0" algn="l">
              <a:spcBef>
                <a:spcPts val="0"/>
              </a:spcBef>
              <a:spcAft>
                <a:spcPts val="0"/>
              </a:spcAft>
              <a:buSzPts val="1024"/>
              <a:buChar char="🞂"/>
            </a:pPr>
            <a:r>
              <a:rPr lang="en-US" sz="2500"/>
              <a:t>Ejemplos</a:t>
            </a:r>
            <a:endParaRPr sz="2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2100"/>
              <a:t>OSU $1500 - $ 10,000/año</a:t>
            </a:r>
            <a:endParaRPr sz="21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2100"/>
              <a:t>Gonzaga - $20,000/año</a:t>
            </a:r>
            <a:endParaRPr sz="2100"/>
          </a:p>
          <a:p>
            <a:pPr indent="-293624" lvl="0" marL="457200" rtl="0" algn="l">
              <a:spcBef>
                <a:spcPts val="0"/>
              </a:spcBef>
              <a:spcAft>
                <a:spcPts val="0"/>
              </a:spcAft>
              <a:buSzPts val="1024"/>
              <a:buChar char="🞂"/>
            </a:pPr>
            <a:r>
              <a:rPr lang="en-US" sz="2500"/>
              <a:t>Solicite a través de la Solicitud de admisión a la universidad o la Solicitud de beca separada</a:t>
            </a:r>
            <a:endParaRPr sz="2500"/>
          </a:p>
          <a:p>
            <a:pPr indent="-293624" lvl="0" marL="457200" rtl="0" algn="l">
              <a:spcBef>
                <a:spcPts val="0"/>
              </a:spcBef>
              <a:spcAft>
                <a:spcPts val="0"/>
              </a:spcAft>
              <a:buSzPts val="1024"/>
              <a:buChar char="🞂"/>
            </a:pPr>
            <a:r>
              <a:rPr lang="en-US" sz="2500"/>
              <a:t>Por lo general, depende de mantener el GPA en la universidad</a:t>
            </a:r>
            <a:endParaRPr sz="2500"/>
          </a:p>
        </p:txBody>
      </p:sp>
      <p:sp>
        <p:nvSpPr>
          <p:cNvPr id="321" name="Google Shape;321;g15ffefe6e62_0_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Becas al Mérito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ffefe6e62_0_95"/>
          <p:cNvSpPr txBox="1"/>
          <p:nvPr>
            <p:ph idx="1" type="body"/>
          </p:nvPr>
        </p:nvSpPr>
        <p:spPr>
          <a:xfrm>
            <a:off x="381000" y="13716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365760" rtl="0" algn="l">
              <a:spcBef>
                <a:spcPts val="324"/>
              </a:spcBef>
              <a:spcAft>
                <a:spcPts val="0"/>
              </a:spcAft>
              <a:buNone/>
            </a:pPr>
            <a:r>
              <a:t/>
            </a:r>
            <a:endParaRPr sz="3750"/>
          </a:p>
          <a:p>
            <a:pPr indent="0" lvl="0" marL="457200" rtl="0" algn="l"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8180"/>
          </a:p>
          <a:p>
            <a:pPr indent="-244169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◦"/>
            </a:pPr>
            <a:r>
              <a:rPr lang="en-US" sz="8180"/>
              <a:t>Descuentos para no residentes</a:t>
            </a:r>
            <a:endParaRPr sz="8180"/>
          </a:p>
          <a:p>
            <a:pPr indent="-244169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◦"/>
            </a:pPr>
            <a:r>
              <a:rPr lang="en-US" sz="8180"/>
              <a:t>Varía por universidad</a:t>
            </a:r>
            <a:endParaRPr sz="8180"/>
          </a:p>
          <a:p>
            <a:pPr indent="-244169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◦"/>
            </a:pPr>
            <a:r>
              <a:rPr lang="en-US" sz="8180"/>
              <a:t>Disponible en más de 160 universidades en 16 estados del oeste</a:t>
            </a:r>
            <a:endParaRPr sz="8180"/>
          </a:p>
          <a:p>
            <a:pPr indent="-244169" lvl="1" marL="6217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◦"/>
            </a:pPr>
            <a:r>
              <a:rPr lang="en-US" sz="8180"/>
              <a:t>Los estados incluyen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Alaska			New Mexico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Arizona			North Dakota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California		Oregon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Colorado		South Dakota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Hawaii			Utah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Idaho			Washington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Montana		Wyoming</a:t>
            </a:r>
            <a:endParaRPr sz="8180"/>
          </a:p>
          <a:p>
            <a:pPr indent="-228600" lvl="0" marL="10789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8180"/>
              <a:t>Nevada			US Pacific Territories</a:t>
            </a:r>
            <a:endParaRPr sz="8180"/>
          </a:p>
          <a:p>
            <a:pPr indent="0" lvl="0" marL="621792" rtl="0" algn="l">
              <a:spcBef>
                <a:spcPts val="324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1371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6800"/>
          </a:p>
          <a:p>
            <a:pPr indent="0" lvl="1" marL="3931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600">
              <a:solidFill>
                <a:srgbClr val="FF0000"/>
              </a:solidFill>
            </a:endParaRPr>
          </a:p>
          <a:p>
            <a:pPr indent="0" lvl="1" marL="3931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600">
              <a:solidFill>
                <a:srgbClr val="FF0000"/>
              </a:solidFill>
            </a:endParaRPr>
          </a:p>
          <a:p>
            <a:pPr indent="0" lvl="1" marL="3931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000">
              <a:solidFill>
                <a:srgbClr val="FF0000"/>
              </a:solidFill>
            </a:endParaRPr>
          </a:p>
          <a:p>
            <a:pPr indent="0" lvl="2" marL="630936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>
              <a:solidFill>
                <a:srgbClr val="FF0000"/>
              </a:solidFill>
            </a:endParaRPr>
          </a:p>
          <a:p>
            <a:pPr indent="-833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40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4000"/>
          </a:p>
        </p:txBody>
      </p:sp>
      <p:sp>
        <p:nvSpPr>
          <p:cNvPr id="327" name="Google Shape;327;g15ffefe6e62_0_95"/>
          <p:cNvSpPr txBox="1"/>
          <p:nvPr>
            <p:ph type="title"/>
          </p:nvPr>
        </p:nvSpPr>
        <p:spPr>
          <a:xfrm>
            <a:off x="457200" y="274653"/>
            <a:ext cx="82296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Western Undergraduate Exchange (WUE)</a:t>
            </a:r>
            <a:endParaRPr/>
          </a:p>
        </p:txBody>
      </p:sp>
      <p:pic>
        <p:nvPicPr>
          <p:cNvPr descr="Image result for wue" id="328" name="Google Shape;328;g15ffefe6e62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769" y="2680287"/>
            <a:ext cx="2974103" cy="198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66e715de45_0_593"/>
          <p:cNvSpPr txBox="1"/>
          <p:nvPr>
            <p:ph idx="1" type="body"/>
          </p:nvPr>
        </p:nvSpPr>
        <p:spPr>
          <a:xfrm>
            <a:off x="947050" y="2314450"/>
            <a:ext cx="8229600" cy="3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65760" rtl="0" algn="l"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68808" lvl="0" marL="365760" rtl="0" algn="l">
              <a:spcBef>
                <a:spcPts val="35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Portland State</a:t>
            </a:r>
            <a:endParaRPr sz="3000"/>
          </a:p>
          <a:p>
            <a:pPr indent="-368808" lvl="0" marL="365760" rtl="0" algn="l">
              <a:spcBef>
                <a:spcPts val="35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Western Oregon University</a:t>
            </a:r>
            <a:endParaRPr sz="3000"/>
          </a:p>
          <a:p>
            <a:pPr indent="-368808" lvl="0" marL="365760" rtl="0" algn="l">
              <a:spcBef>
                <a:spcPts val="35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University of Oregon</a:t>
            </a:r>
            <a:endParaRPr sz="3000"/>
          </a:p>
          <a:p>
            <a:pPr indent="-368808" lvl="0" marL="365760" rtl="0" algn="l">
              <a:spcBef>
                <a:spcPts val="35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Oregon State University</a:t>
            </a:r>
            <a:endParaRPr/>
          </a:p>
        </p:txBody>
      </p:sp>
      <p:sp>
        <p:nvSpPr>
          <p:cNvPr id="334" name="Google Shape;334;g166e715de45_0_593"/>
          <p:cNvSpPr txBox="1"/>
          <p:nvPr>
            <p:ph type="title"/>
          </p:nvPr>
        </p:nvSpPr>
        <p:spPr>
          <a:xfrm>
            <a:off x="457200" y="274658"/>
            <a:ext cx="82296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Universidades de Oregón ofrecen matrícula gratuita a familias de bajos ingresos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ffefe6e62_0_101"/>
          <p:cNvSpPr txBox="1"/>
          <p:nvPr>
            <p:ph idx="1" type="body"/>
          </p:nvPr>
        </p:nvSpPr>
        <p:spPr>
          <a:xfrm>
            <a:off x="457200" y="1828800"/>
            <a:ext cx="8229600" cy="4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56032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Western Oregon Bilingual Teacher Scholars Program</a:t>
            </a:r>
            <a:endParaRPr/>
          </a:p>
          <a:p>
            <a:pPr indent="-256032" lvl="0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Oregon State Scholar Dollars</a:t>
            </a:r>
            <a:endParaRPr/>
          </a:p>
          <a:p>
            <a:pPr indent="-256032" lvl="0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Oregon State Robotics Scholarship</a:t>
            </a:r>
            <a:endParaRPr/>
          </a:p>
          <a:p>
            <a:pPr indent="-256032" lvl="1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Char char="🞂"/>
            </a:pPr>
            <a:r>
              <a:rPr lang="en-US" sz="2000"/>
              <a:t>University of Oregon Stamps Scholarship, Diversity Scholarship and Presidential Scholarship</a:t>
            </a:r>
            <a:endParaRPr/>
          </a:p>
          <a:p>
            <a:pPr indent="-256032" lvl="1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Char char="🞂"/>
            </a:pPr>
            <a:r>
              <a:rPr lang="en-US" sz="2000"/>
              <a:t>PCC Foundation Scholarships</a:t>
            </a:r>
            <a:endParaRPr/>
          </a:p>
          <a:p>
            <a:pPr indent="-256032" lvl="1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Char char="🞂"/>
            </a:pPr>
            <a:r>
              <a:rPr lang="en-US" sz="2000"/>
              <a:t>Portland State Scholarships</a:t>
            </a:r>
            <a:endParaRPr/>
          </a:p>
          <a:p>
            <a:pPr indent="-256032" lvl="0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ACT Six – George Fox and Warner Pacific</a:t>
            </a:r>
            <a:endParaRPr/>
          </a:p>
          <a:p>
            <a:pPr indent="-256032" lvl="0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Black United Fund of Oregon</a:t>
            </a:r>
            <a:endParaRPr/>
          </a:p>
          <a:p>
            <a:pPr indent="-228600" lvl="1" marL="621792" rtl="0" algn="l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Linfield, UP, Pacific, Willamette, Concordia, Reed, Lewis &amp; Clark</a:t>
            </a:r>
            <a:endParaRPr/>
          </a:p>
          <a:p>
            <a:pPr indent="-256032" lvl="0" marL="36576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US" sz="2000"/>
              <a:t>WashCo Diverse Educator Pathway Program – Western Oregon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340" name="Google Shape;340;g15ffefe6e62_0_101"/>
          <p:cNvSpPr txBox="1"/>
          <p:nvPr>
            <p:ph type="title"/>
          </p:nvPr>
        </p:nvSpPr>
        <p:spPr>
          <a:xfrm>
            <a:off x="457200" y="274650"/>
            <a:ext cx="838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Becas universitarias específicas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Solicitud adicional</a:t>
            </a:r>
            <a:endParaRPr/>
          </a:p>
        </p:txBody>
      </p:sp>
      <p:sp>
        <p:nvSpPr>
          <p:cNvPr id="341" name="Google Shape;341;g15ffefe6e62_0_101"/>
          <p:cNvSpPr/>
          <p:nvPr/>
        </p:nvSpPr>
        <p:spPr>
          <a:xfrm>
            <a:off x="2286000" y="-18392358"/>
            <a:ext cx="45720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College Funded Scholarships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Western Oregon Bilingual Teacher Scholars Program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Oregon State Robotics Scholarship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University of Oregon Diversity Scholarship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PCC Foundation Scholarship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Portland State Four Years Free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Individual Donors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Application thru college application essays or separate application form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ffefe6e62_0_107"/>
          <p:cNvSpPr txBox="1"/>
          <p:nvPr>
            <p:ph idx="1" type="body"/>
          </p:nvPr>
        </p:nvSpPr>
        <p:spPr>
          <a:xfrm>
            <a:off x="381000" y="1648400"/>
            <a:ext cx="85143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A</a:t>
            </a:r>
            <a:r>
              <a:rPr lang="en-US"/>
              <a:t>cademias Militares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Cuerpo de Entrenamiento de Oficiales de Reserva (ROTC)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Servicio activo - Asistencia de matrícula y factura GI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Servicio de reserva: asistencia para la matrícula, vivienda, pago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Guardia Nacional de Oregón: matrícula, alojamiento, pago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Compromiso de 4 a 8 años con las fuerzas armadas</a:t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347" name="Google Shape;347;g15ffefe6e62_0_107"/>
          <p:cNvSpPr txBox="1"/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Becas Militares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t/>
            </a:r>
            <a:endParaRPr/>
          </a:p>
        </p:txBody>
      </p:sp>
      <p:pic>
        <p:nvPicPr>
          <p:cNvPr id="348" name="Google Shape;348;g15ffefe6e6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46482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ffefe6e62_0_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Paquetes de ayuda financiera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t/>
            </a:r>
            <a:endParaRPr/>
          </a:p>
        </p:txBody>
      </p:sp>
      <p:pic>
        <p:nvPicPr>
          <p:cNvPr id="354" name="Google Shape;354;g15ffefe6e62_0_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809999"/>
            <a:ext cx="4313400" cy="28698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5" name="Google Shape;355;g15ffefe6e62_0_113"/>
          <p:cNvSpPr txBox="1"/>
          <p:nvPr/>
        </p:nvSpPr>
        <p:spPr>
          <a:xfrm>
            <a:off x="457200" y="1143000"/>
            <a:ext cx="77439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06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Venir de universidades no del gobierno federal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Incluye: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Becas Federales Pell y Oportunidades de Préstamos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Subvenciones o becas estatales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becas universitarias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Estudio y trabajo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Becas Militares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El estudiante debe aceptar cada subvención, préstamo o beca e identificar cuánto quiere pedir prestado</a:t>
            </a:r>
            <a:endParaRPr sz="1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66e715de45_0_691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66e715de45_0_6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Beca</a:t>
            </a:r>
            <a:r>
              <a:rPr lang="en-US"/>
              <a:t>s</a:t>
            </a:r>
            <a:endParaRPr/>
          </a:p>
        </p:txBody>
      </p:sp>
      <p:pic>
        <p:nvPicPr>
          <p:cNvPr id="363" name="Google Shape;363;g166e715de45_0_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722" y="1481322"/>
            <a:ext cx="6159125" cy="40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5ffefe6e62_0_119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/>
              <a:t>La beca puede enfocarse en: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Necesidad financiera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Calificaciones/Puntuaciones de exámenes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primero en familia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Etnicidad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Servicio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Liderazgo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Campo de estudio</a:t>
            </a:r>
            <a:endParaRPr sz="19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n-US" sz="1900"/>
              <a:t>Ensayos creativos, videos y proyectos de arte</a:t>
            </a:r>
            <a:endParaRPr sz="1900"/>
          </a:p>
        </p:txBody>
      </p:sp>
      <p:sp>
        <p:nvSpPr>
          <p:cNvPr id="369" name="Google Shape;369;g15ffefe6e62_0_119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</a:pPr>
            <a:r>
              <a:rPr lang="en-US" sz="4400"/>
              <a:t>Becas Privadas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6e715de45_0_0"/>
          <p:cNvSpPr txBox="1"/>
          <p:nvPr>
            <p:ph idx="1" type="body"/>
          </p:nvPr>
        </p:nvSpPr>
        <p:spPr>
          <a:xfrm>
            <a:off x="457200" y="1960125"/>
            <a:ext cx="8229600" cy="42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Naviance Career Cluster - </a:t>
            </a:r>
            <a:r>
              <a:rPr lang="en-US"/>
              <a:t>recomienda posibles coincidencias de carreras basadas en los intereses de los estudiantes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Naviance Supermatch - </a:t>
            </a:r>
            <a:r>
              <a:rPr lang="en-US"/>
              <a:t>recomienda universidades en función de las características ingresadas (título, ubicación, tamaño de la escuela, actividades, etc.)</a:t>
            </a:r>
            <a:endParaRPr/>
          </a:p>
        </p:txBody>
      </p:sp>
      <p:sp>
        <p:nvSpPr>
          <p:cNvPr id="127" name="Google Shape;127;g166e715de45_0_0"/>
          <p:cNvSpPr txBox="1"/>
          <p:nvPr>
            <p:ph type="title"/>
          </p:nvPr>
        </p:nvSpPr>
        <p:spPr>
          <a:xfrm>
            <a:off x="72935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Investigación de carreras y universidades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ffefe6e62_0_124"/>
          <p:cNvSpPr txBox="1"/>
          <p:nvPr>
            <p:ph idx="1" type="body"/>
          </p:nvPr>
        </p:nvSpPr>
        <p:spPr>
          <a:xfrm>
            <a:off x="901950" y="2481950"/>
            <a:ext cx="7308900" cy="22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3347"/>
              <a:t>A puras</a:t>
            </a:r>
            <a:endParaRPr sz="3347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3347"/>
              <a:t>Puntuaciones altas de ACT/SAT</a:t>
            </a:r>
            <a:endParaRPr sz="3347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3347"/>
              <a:t>Decisión sobre una universidad.</a:t>
            </a:r>
            <a:endParaRPr sz="3347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3347"/>
              <a:t>Ciudadanía estadounidense</a:t>
            </a:r>
            <a:endParaRPr sz="3347"/>
          </a:p>
        </p:txBody>
      </p:sp>
      <p:sp>
        <p:nvSpPr>
          <p:cNvPr id="375" name="Google Shape;375;g15ffefe6e62_0_124"/>
          <p:cNvSpPr txBox="1"/>
          <p:nvPr>
            <p:ph type="title"/>
          </p:nvPr>
        </p:nvSpPr>
        <p:spPr>
          <a:xfrm>
            <a:off x="311025" y="990600"/>
            <a:ext cx="854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lang="en-US" sz="4800"/>
              <a:t>Lo que los estudiantes NO necesitan Aplicar</a:t>
            </a:r>
            <a:endParaRPr sz="4800"/>
          </a:p>
        </p:txBody>
      </p:sp>
      <p:pic>
        <p:nvPicPr>
          <p:cNvPr descr="Image result for clipart college" id="376" name="Google Shape;376;g15ffefe6e62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876800"/>
            <a:ext cx="2178791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5ffefe6e62_0_130"/>
          <p:cNvSpPr txBox="1"/>
          <p:nvPr>
            <p:ph idx="1" type="body"/>
          </p:nvPr>
        </p:nvSpPr>
        <p:spPr>
          <a:xfrm>
            <a:off x="371675" y="2057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Transcripción de preparatoria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Información sobre su: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Experiencia como voluntario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Experiencia laboral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Participación en clubes y deportes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Honores o premios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Información financiera familiar</a:t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rPr lang="en-US"/>
              <a:t>Nombres de adultos para escribir recomendaciones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382" name="Google Shape;382;g15ffefe6e62_0_130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Lo que probablemente necesitará</a:t>
            </a:r>
            <a:endParaRPr/>
          </a:p>
        </p:txBody>
      </p:sp>
      <p:sp>
        <p:nvSpPr>
          <p:cNvPr id="383" name="Google Shape;383;g15ffefe6e62_0_130"/>
          <p:cNvSpPr/>
          <p:nvPr/>
        </p:nvSpPr>
        <p:spPr>
          <a:xfrm>
            <a:off x="1295400" y="2133600"/>
            <a:ext cx="2286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4" name="Google Shape;384;g15ffefe6e62_0_130"/>
          <p:cNvSpPr/>
          <p:nvPr/>
        </p:nvSpPr>
        <p:spPr>
          <a:xfrm>
            <a:off x="1295400" y="2699650"/>
            <a:ext cx="2286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5" name="Google Shape;385;g15ffefe6e62_0_130"/>
          <p:cNvSpPr/>
          <p:nvPr/>
        </p:nvSpPr>
        <p:spPr>
          <a:xfrm>
            <a:off x="1290825" y="4495800"/>
            <a:ext cx="228600" cy="152400"/>
          </a:xfrm>
          <a:prstGeom prst="rightArrow">
            <a:avLst>
              <a:gd fmla="val 50000" name="adj1"/>
              <a:gd fmla="val 60056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6" name="Google Shape;386;g15ffefe6e62_0_130"/>
          <p:cNvSpPr/>
          <p:nvPr/>
        </p:nvSpPr>
        <p:spPr>
          <a:xfrm>
            <a:off x="1295400" y="5029200"/>
            <a:ext cx="2286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ffefe6e62_0_139"/>
          <p:cNvSpPr txBox="1"/>
          <p:nvPr>
            <p:ph idx="1" type="body"/>
          </p:nvPr>
        </p:nvSpPr>
        <p:spPr>
          <a:xfrm>
            <a:off x="614275" y="245395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5814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Escribe ensayos interesantes que cuenten tu historia.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Revisa la gramática y los errores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Pídale a alguien que revise la solicitud y el ensayo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Elija cuidadosamente a los escritores de recomendaciones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Planifique el tiempo en la primavera para las aplicaciones</a:t>
            </a:r>
            <a:endParaRPr sz="2400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392" name="Google Shape;392;g15ffefe6e62_0_13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t/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Consejos para </a:t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ganar becas</a:t>
            </a:r>
            <a:endParaRPr sz="5400"/>
          </a:p>
        </p:txBody>
      </p:sp>
      <p:pic>
        <p:nvPicPr>
          <p:cNvPr descr="Image result for clip art friends" id="393" name="Google Shape;393;g15ffefe6e62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181600"/>
            <a:ext cx="1475814" cy="150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5ffefe6e62_0_145"/>
          <p:cNvSpPr txBox="1"/>
          <p:nvPr>
            <p:ph idx="1" type="body"/>
          </p:nvPr>
        </p:nvSpPr>
        <p:spPr>
          <a:xfrm>
            <a:off x="457200" y="2133600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/>
              <a:t>Grandes $ y Becas Nacionales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/>
              <a:t>Compromiso de tiempo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/>
              <a:t>Los estudiantes no ganarán todas las becas</a:t>
            </a:r>
            <a:endParaRPr/>
          </a:p>
        </p:txBody>
      </p:sp>
      <p:sp>
        <p:nvSpPr>
          <p:cNvPr id="399" name="Google Shape;399;g15ffefe6e62_0_145"/>
          <p:cNvSpPr txBox="1"/>
          <p:nvPr>
            <p:ph type="title"/>
          </p:nvPr>
        </p:nvSpPr>
        <p:spPr>
          <a:xfrm>
            <a:off x="53340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Realidades de las becas</a:t>
            </a:r>
            <a:endParaRPr sz="5400"/>
          </a:p>
        </p:txBody>
      </p:sp>
      <p:pic>
        <p:nvPicPr>
          <p:cNvPr descr="Image result for clip art reality check" id="400" name="Google Shape;400;g15ffefe6e62_0_145"/>
          <p:cNvPicPr preferRelativeResize="0"/>
          <p:nvPr/>
        </p:nvPicPr>
        <p:blipFill rotWithShape="1">
          <a:blip r:embed="rId3">
            <a:alphaModFix/>
          </a:blip>
          <a:srcRect b="0" l="0" r="42482" t="0"/>
          <a:stretch/>
        </p:blipFill>
        <p:spPr>
          <a:xfrm>
            <a:off x="6705600" y="4740325"/>
            <a:ext cx="1828800" cy="21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66e715de45_0_791"/>
          <p:cNvSpPr txBox="1"/>
          <p:nvPr>
            <p:ph type="title"/>
          </p:nvPr>
        </p:nvSpPr>
        <p:spPr>
          <a:xfrm>
            <a:off x="511625" y="93250"/>
            <a:ext cx="8229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000"/>
              <a:t>Beca</a:t>
            </a:r>
            <a:r>
              <a:rPr lang="en-US" sz="4000"/>
              <a:t>s Spreadsheet</a:t>
            </a:r>
            <a:endParaRPr sz="4000"/>
          </a:p>
        </p:txBody>
      </p:sp>
      <p:sp>
        <p:nvSpPr>
          <p:cNvPr id="406" name="Google Shape;406;g166e715de45_0_791"/>
          <p:cNvSpPr txBox="1"/>
          <p:nvPr>
            <p:ph idx="1" type="body"/>
          </p:nvPr>
        </p:nvSpPr>
        <p:spPr>
          <a:xfrm>
            <a:off x="3372975" y="5906900"/>
            <a:ext cx="6192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41807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Char char="🞂"/>
            </a:pPr>
            <a:r>
              <a:rPr lang="en-US" sz="1000"/>
              <a:t>En el sitio web de Tualatin High School, coloque el cursor sobre la pestaña Consejero, seleccione College and Career Center</a:t>
            </a:r>
            <a:endParaRPr sz="1000"/>
          </a:p>
          <a:p>
            <a:pPr indent="-241807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Char char="🞂"/>
            </a:pPr>
            <a:r>
              <a:rPr lang="en-US" sz="1000"/>
              <a:t>En la página de inicio, seleccione la pestaña Universidades</a:t>
            </a:r>
            <a:r>
              <a:rPr lang="en-US" sz="1000"/>
              <a:t> </a:t>
            </a:r>
            <a:endParaRPr sz="1000"/>
          </a:p>
          <a:p>
            <a:pPr indent="-241807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Char char="🞂"/>
            </a:pPr>
            <a:r>
              <a:rPr lang="en-US" sz="1000"/>
              <a:t>En el menú desplegable, seleccione Pagar la universidad, luego Becas</a:t>
            </a:r>
            <a:endParaRPr sz="1000"/>
          </a:p>
          <a:p>
            <a:pPr indent="-241807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00"/>
              <a:buChar char="🞂"/>
            </a:pPr>
            <a:r>
              <a:rPr lang="en-US" sz="1000"/>
              <a:t>Seleccione el cuadro gris: Lista de becas</a:t>
            </a:r>
            <a:endParaRPr sz="1000"/>
          </a:p>
          <a:p>
            <a:pPr indent="-241807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00"/>
              <a:buChar char="🞂"/>
            </a:pPr>
            <a:r>
              <a:rPr lang="en-US" sz="1000"/>
              <a:t>Aparecerá una hoja de cálculo de Google Sheet</a:t>
            </a:r>
            <a:endParaRPr sz="1000"/>
          </a:p>
        </p:txBody>
      </p:sp>
      <p:graphicFrame>
        <p:nvGraphicFramePr>
          <p:cNvPr id="407" name="Google Shape;407;g166e715de45_0_791"/>
          <p:cNvGraphicFramePr/>
          <p:nvPr/>
        </p:nvGraphicFramePr>
        <p:xfrm>
          <a:off x="825875" y="75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{79127943-9ECE-462D-952A-54ABD6170570}</a:tableStyleId>
              </a:tblPr>
              <a:tblGrid>
                <a:gridCol w="530725"/>
                <a:gridCol w="1076550"/>
                <a:gridCol w="958100"/>
                <a:gridCol w="591400"/>
                <a:gridCol w="394775"/>
                <a:gridCol w="1040725"/>
                <a:gridCol w="2296200"/>
                <a:gridCol w="712600"/>
              </a:tblGrid>
              <a:tr h="922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vencimiento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 la beca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Words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claves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GPA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Sitio web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del solicitante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2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Beca de la Fundación Skanner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 comunitario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$3,000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https://www.theskanner.com/foundation/scholarship</a:t>
                      </a:r>
                      <a:endParaRPr sz="1100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solicitantes deben haber completado al menos 20 horas de servicio voluntario en el último año.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4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Beca de Ingenieros AES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Ensayo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http://www.aesengineers.com/scholarships.php</a:t>
                      </a:r>
                      <a:endParaRPr sz="1100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Ensayo de 500-1000 palabras: Cuando mira hacia atrás en su vida dentro de 30 años, ¿qué necesitaría para considerar que su vida fue exitosa? ¿Qué relaciones o logros serán importantes en este viaje?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del Senado de la Juventud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Líderes del gobierno estudiantil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$10,000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https://www.oregon.gov/ode/students-and-family/Pages/United-States-Senate-Youth-Program.aspx?utm_medium=email&amp;utm_source=govdelivery</a:t>
                      </a:r>
                      <a:endParaRPr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Líderes en gobierno estudiantil, educación, asuntos públicos o servicio comunitario. Los estudiantes deben ser nominados por el director de la escuela y asistirán a la conferencia nacional.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66e715de45_0_890"/>
          <p:cNvSpPr txBox="1"/>
          <p:nvPr>
            <p:ph idx="1" type="body"/>
          </p:nvPr>
        </p:nvSpPr>
        <p:spPr>
          <a:xfrm>
            <a:off x="525175" y="2849950"/>
            <a:ext cx="82296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/>
              <a:t>Búsqueda en Internet en bases de datos de becas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/>
              <a:t>Clubes y Grupos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/>
              <a:t>Padres o su lugar de trabajo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/>
              <a:t>Navegación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413" name="Google Shape;413;g166e715de45_0_890"/>
          <p:cNvSpPr txBox="1"/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Encontrar oportunidades de becas</a:t>
            </a:r>
            <a:endParaRPr/>
          </a:p>
        </p:txBody>
      </p:sp>
      <p:pic>
        <p:nvPicPr>
          <p:cNvPr descr="Image result for clipart college" id="414" name="Google Shape;414;g166e715de45_0_8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4953000"/>
            <a:ext cx="2332074" cy="169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66e715de45_0_989"/>
          <p:cNvSpPr txBox="1"/>
          <p:nvPr>
            <p:ph idx="1" type="body"/>
          </p:nvPr>
        </p:nvSpPr>
        <p:spPr>
          <a:xfrm>
            <a:off x="457200" y="1828800"/>
            <a:ext cx="82296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OSAC B</a:t>
            </a:r>
            <a:r>
              <a:rPr lang="en-US"/>
              <a:t>ecas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Office of Student Access and Completion (OSAC)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www.oregonstudentaid.gov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una aplicación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Más de 600 becas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Abre el 1 de noviembre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Fecha límite de reserva anticipada: 15 de febrero de 2022</a:t>
            </a:r>
            <a:endParaRPr sz="20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Clr>
                <a:srgbClr val="0070C0"/>
              </a:buClr>
              <a:buSzPts val="2000"/>
              <a:buChar char="●"/>
            </a:pPr>
            <a:r>
              <a:rPr lang="en-US" sz="2000"/>
              <a:t>Fecha límite: 1 de marzo de 2022</a:t>
            </a:r>
            <a:endParaRPr sz="2000"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420" name="Google Shape;420;g166e715de45_0_9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Estado de Oregón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Becas y Ayudas</a:t>
            </a:r>
            <a:endParaRPr/>
          </a:p>
        </p:txBody>
      </p:sp>
      <p:sp>
        <p:nvSpPr>
          <p:cNvPr descr="Image result for oregon outline" id="421" name="Google Shape;421;g166e715de45_0_98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oregon outline" id="422" name="Google Shape;422;g166e715de45_0_98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Related image" id="423" name="Google Shape;423;g166e715de45_0_9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5105400"/>
            <a:ext cx="21374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66e715de45_0_1090"/>
          <p:cNvSpPr txBox="1"/>
          <p:nvPr>
            <p:ph idx="1" type="body"/>
          </p:nvPr>
        </p:nvSpPr>
        <p:spPr>
          <a:xfrm>
            <a:off x="838200" y="1371600"/>
            <a:ext cx="83820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LAM Research Core Values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Foundation for Tigard Tualatin Scholarships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TSO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Tualatin Science &amp; Technology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Tualatin Historical Society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Tualatin Soccer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King City Lions Club Scholarships (through OSAC)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Express Employment Professional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Tigard Chamber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Byrom Elementary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Alberta Rider Elementary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TTSD Superintendent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TTEA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Architecture, Construction and Engineering (ACE)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Hispanic Metropolitan Chamber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Wilberding Family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Tualatin Alumni Scholarship</a:t>
            </a:r>
            <a:endParaRPr sz="4000"/>
          </a:p>
          <a:p>
            <a:pPr indent="-255409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Reser Family Foundation Scholarship</a:t>
            </a:r>
            <a:endParaRPr sz="4000"/>
          </a:p>
          <a:p>
            <a:pPr indent="-241807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ACT Six – George Fox and Warner Pacific</a:t>
            </a:r>
            <a:endParaRPr sz="4000"/>
          </a:p>
          <a:p>
            <a:pPr indent="-241807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Black United Fund of Oregon</a:t>
            </a:r>
            <a:endParaRPr sz="4000"/>
          </a:p>
          <a:p>
            <a:pPr indent="-241807" lvl="0" marL="365760" rtl="0" algn="l">
              <a:spcBef>
                <a:spcPts val="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Linfield, UP, Pacific, Willamette, Concordia, Reed, Lewis &amp; Clark</a:t>
            </a:r>
            <a:endParaRPr sz="4000"/>
          </a:p>
          <a:p>
            <a:pPr indent="-233172" lvl="0" marL="365760" rtl="0" algn="l">
              <a:spcBef>
                <a:spcPts val="400"/>
              </a:spcBef>
              <a:spcAft>
                <a:spcPts val="0"/>
              </a:spcAft>
              <a:buSzPct val="100000"/>
              <a:buChar char="🞂"/>
            </a:pPr>
            <a:r>
              <a:rPr lang="en-US" sz="4000"/>
              <a:t>WashCo Diverse Educator Pathway Program – Western Oregon</a:t>
            </a:r>
            <a:endParaRPr sz="4000"/>
          </a:p>
          <a:p>
            <a:pPr indent="-191909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191909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429" name="Google Shape;429;g166e715de45_0_10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Becas locales privadas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66e715de45_0_1188"/>
          <p:cNvSpPr txBox="1"/>
          <p:nvPr>
            <p:ph idx="1" type="body"/>
          </p:nvPr>
        </p:nvSpPr>
        <p:spPr>
          <a:xfrm>
            <a:off x="723900" y="3142700"/>
            <a:ext cx="7696200" cy="2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83006" lvl="0" marL="457200" rtl="0" algn="l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Investigación de carreras de interés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Universidades de investigación de interés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Involúcrate en Deportes y Clubes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Voluntario en la comunidad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Considere oportunidades de pasantías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Registro de actividades y experiencia de voluntariado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Mantener o mejorar el GPA</a:t>
            </a:r>
            <a:endParaRPr/>
          </a:p>
          <a:p>
            <a:pPr indent="-2830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333"/>
              <a:buChar char="🞂"/>
            </a:pPr>
            <a:r>
              <a:rPr lang="en-US"/>
              <a:t>Planee visitar las universidades antes del último año del estudiante</a:t>
            </a:r>
            <a:endParaRPr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436" name="Google Shape;436;g166e715de45_0_1188"/>
          <p:cNvSpPr txBox="1"/>
          <p:nvPr>
            <p:ph type="title"/>
          </p:nvPr>
        </p:nvSpPr>
        <p:spPr>
          <a:xfrm>
            <a:off x="470725" y="100200"/>
            <a:ext cx="8229600" cy="26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 sz="4000"/>
              <a:t>¿Qué pueden estar haciendo ahora los estudiantes de los grados 9, 10 y 11 para planificar la universidad?</a:t>
            </a:r>
            <a:endParaRPr sz="4000"/>
          </a:p>
        </p:txBody>
      </p:sp>
      <p:sp>
        <p:nvSpPr>
          <p:cNvPr descr="Image result for class of 2021" id="437" name="Google Shape;437;g166e715de45_0_118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66e715de45_0_1288"/>
          <p:cNvSpPr txBox="1"/>
          <p:nvPr>
            <p:ph idx="1" type="body"/>
          </p:nvPr>
        </p:nvSpPr>
        <p:spPr>
          <a:xfrm>
            <a:off x="800100" y="2133600"/>
            <a:ext cx="7696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5108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56636"/>
              <a:buChar char="🞂"/>
            </a:pPr>
            <a:r>
              <a:rPr lang="en-US" sz="3403"/>
              <a:t>Identificar las universidades a las que aplicar</a:t>
            </a:r>
            <a:endParaRPr sz="3403"/>
          </a:p>
          <a:p>
            <a:pPr indent="-305108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56636"/>
              <a:buChar char="🞂"/>
            </a:pPr>
            <a:r>
              <a:rPr lang="en-US" sz="3403"/>
              <a:t>Identificar personas para cartas de recomendación</a:t>
            </a:r>
            <a:endParaRPr sz="3403"/>
          </a:p>
          <a:p>
            <a:pPr indent="-305108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56636"/>
              <a:buChar char="🞂"/>
            </a:pPr>
            <a:r>
              <a:rPr lang="en-US" sz="3403"/>
              <a:t>trabajar en ensayo universitario</a:t>
            </a:r>
            <a:endParaRPr sz="3403"/>
          </a:p>
          <a:p>
            <a:pPr indent="-305108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56636"/>
              <a:buChar char="🞂"/>
            </a:pPr>
            <a:r>
              <a:rPr lang="en-US" sz="3403"/>
              <a:t>Comience a aplicar a las universidades de interés</a:t>
            </a:r>
            <a:endParaRPr sz="3403"/>
          </a:p>
          <a:p>
            <a:pPr indent="-305108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56636"/>
              <a:buChar char="🞂"/>
            </a:pPr>
            <a:r>
              <a:rPr lang="en-US" sz="3403"/>
              <a:t>Manténgase enfocado en las clases y el GPA</a:t>
            </a:r>
            <a:endParaRPr sz="3403"/>
          </a:p>
          <a:p>
            <a:pPr indent="-305108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56636"/>
              <a:buChar char="🞂"/>
            </a:pPr>
            <a:r>
              <a:rPr lang="en-US" sz="3403"/>
              <a:t>Identificar y aplicar a becas</a:t>
            </a:r>
            <a:endParaRPr sz="4253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3" marL="0" rtl="0" algn="l">
              <a:spcBef>
                <a:spcPts val="350"/>
              </a:spcBef>
              <a:spcAft>
                <a:spcPts val="0"/>
              </a:spcAft>
              <a:buSzPct val="57554"/>
              <a:buNone/>
            </a:pPr>
            <a:r>
              <a:t/>
            </a:r>
            <a:endParaRPr sz="3301"/>
          </a:p>
          <a:p>
            <a:pPr indent="-256032" lvl="0" marL="365760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443" name="Google Shape;443;g166e715de45_0_1288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3390"/>
              <a:t>¿Qué deberían estar haciendo ahora los estudiantes de 12 año?</a:t>
            </a:r>
            <a:endParaRPr sz="339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457200" y="1600200"/>
            <a:ext cx="8229600" cy="4407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Opciones de alojamiento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Proximidad de los dormitorios a las clases y negocios locales.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Servicio de comida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Disponibilidad de clases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Asistencia de asesoramiento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Disponibilidad de profesorado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Ayuda academica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Vida social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br>
              <a:rPr lang="en-US"/>
            </a:br>
            <a:r>
              <a:rPr lang="en-US"/>
              <a:t>Cosas para revisar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Al visitar una universidad</a:t>
            </a:r>
            <a:br>
              <a:rPr lang="en-US"/>
            </a:br>
            <a:endParaRPr/>
          </a:p>
        </p:txBody>
      </p:sp>
      <p:pic>
        <p:nvPicPr>
          <p:cNvPr descr="Image result for clipart college"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876800"/>
            <a:ext cx="217879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66e715de45_0_1386"/>
          <p:cNvSpPr txBox="1"/>
          <p:nvPr>
            <p:ph idx="1" type="body"/>
          </p:nvPr>
        </p:nvSpPr>
        <p:spPr>
          <a:xfrm>
            <a:off x="425825" y="1504675"/>
            <a:ext cx="8430300" cy="482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/>
              <a:t>Aceptar la entrada a la universidad de su elección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Pagar depósito</a:t>
            </a:r>
            <a:endParaRPr/>
          </a:p>
        </p:txBody>
      </p:sp>
      <p:sp>
        <p:nvSpPr>
          <p:cNvPr id="450" name="Google Shape;450;g166e715de45_0_1386"/>
          <p:cNvSpPr txBox="1"/>
          <p:nvPr>
            <p:ph type="title"/>
          </p:nvPr>
        </p:nvSpPr>
        <p:spPr>
          <a:xfrm>
            <a:off x="147725" y="338325"/>
            <a:ext cx="8708400" cy="134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</a:t>
            </a:r>
            <a:r>
              <a:rPr lang="en-US"/>
              <a:t>Decision Day”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Día de la decisión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de Mayo</a:t>
            </a:r>
            <a:endParaRPr/>
          </a:p>
        </p:txBody>
      </p:sp>
      <p:pic>
        <p:nvPicPr>
          <p:cNvPr id="451" name="Google Shape;451;g166e715de45_0_1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975" y="2033375"/>
            <a:ext cx="3716800" cy="31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6e715de45_0_1486"/>
          <p:cNvSpPr txBox="1"/>
          <p:nvPr>
            <p:ph idx="1" type="body"/>
          </p:nvPr>
        </p:nvSpPr>
        <p:spPr>
          <a:xfrm>
            <a:off x="914400" y="1951400"/>
            <a:ext cx="8229600" cy="25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Aceptar becas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Aceptar préstamos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Aplicar a la vivienda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Orientación/registro de clases</a:t>
            </a:r>
            <a:endParaRPr/>
          </a:p>
        </p:txBody>
      </p:sp>
      <p:sp>
        <p:nvSpPr>
          <p:cNvPr id="458" name="Google Shape;458;g166e715de45_0_14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Próximos pasos para la universidad</a:t>
            </a:r>
            <a:endParaRPr sz="3800"/>
          </a:p>
        </p:txBody>
      </p:sp>
      <p:pic>
        <p:nvPicPr>
          <p:cNvPr id="459" name="Google Shape;459;g166e715de45_0_1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100" y="4399701"/>
            <a:ext cx="2051066" cy="189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66e715de45_0_1586"/>
          <p:cNvSpPr txBox="1"/>
          <p:nvPr>
            <p:ph type="title"/>
          </p:nvPr>
        </p:nvSpPr>
        <p:spPr>
          <a:xfrm>
            <a:off x="457200" y="497600"/>
            <a:ext cx="8229600" cy="385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/>
              <a:t>¿Estás pensando?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0" lang="en-US" sz="2600"/>
              <a:t>FAFSA </a:t>
            </a:r>
            <a:r>
              <a:rPr b="0" lang="en-US" sz="2600"/>
              <a:t>suena abrumadora</a:t>
            </a:r>
            <a:endParaRPr b="0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0" lang="en-US" sz="2600"/>
              <a:t>Mi estudiante no tiene idea de lo que quiere hacer cuando se gradúe</a:t>
            </a:r>
            <a:endParaRPr b="0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0" lang="en-US" sz="2600"/>
              <a:t>Mi estudiante no ha comenzado a aplicar a la universidad</a:t>
            </a:r>
            <a:endParaRPr b="0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0" lang="en-US" sz="2600"/>
              <a:t>Mi estudiante de último año tiene problemas con su ensayo universitario</a:t>
            </a:r>
            <a:endParaRPr b="0"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0" lang="en-US" sz="2600"/>
              <a:t>N</a:t>
            </a:r>
            <a:r>
              <a:rPr b="0" lang="en-US" sz="2600"/>
              <a:t>o puedo pagar la universidad</a:t>
            </a:r>
            <a:endParaRPr sz="4000"/>
          </a:p>
        </p:txBody>
      </p:sp>
      <p:sp>
        <p:nvSpPr>
          <p:cNvPr id="465" name="Google Shape;465;g166e715de45_0_1586"/>
          <p:cNvSpPr txBox="1"/>
          <p:nvPr>
            <p:ph idx="1" type="body"/>
          </p:nvPr>
        </p:nvSpPr>
        <p:spPr>
          <a:xfrm>
            <a:off x="2743200" y="5641375"/>
            <a:ext cx="59496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26718"/>
              <a:buNone/>
            </a:pPr>
            <a:r>
              <a:rPr b="1" lang="en-US" sz="6400"/>
              <a:t>¡No te preocupes, podemos ayudarte!</a:t>
            </a:r>
            <a:endParaRPr b="1" sz="64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57000"/>
              <a:buNone/>
            </a:pPr>
            <a:r>
              <a:t/>
            </a:r>
            <a:endParaRPr sz="3000"/>
          </a:p>
        </p:txBody>
      </p:sp>
      <p:pic>
        <p:nvPicPr>
          <p:cNvPr id="466" name="Google Shape;466;g166e715de45_0_15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475" y="3703100"/>
            <a:ext cx="1975300" cy="18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66e715de45_0_1685"/>
          <p:cNvSpPr txBox="1"/>
          <p:nvPr>
            <p:ph idx="1" type="body"/>
          </p:nvPr>
        </p:nvSpPr>
        <p:spPr>
          <a:xfrm>
            <a:off x="241050" y="1447800"/>
            <a:ext cx="87165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t/>
            </a:r>
            <a:endParaRPr b="1" sz="2550" u="sng"/>
          </a:p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b="1" lang="en-US" sz="2550" u="sng"/>
              <a:t>Centro universitario y profesional</a:t>
            </a:r>
            <a:endParaRPr b="1"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Kathy Stallkamp			Jennifer Butts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48000"/>
              <a:buNone/>
            </a:pPr>
            <a:r>
              <a:rPr lang="en-US" sz="2550"/>
              <a:t>kstallkamp@ttsd.k12.or.us	JButts@ttsd.k12.or.us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503-431-5652				503-431-5772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t/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t/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b="1" lang="en-US" sz="2550" u="sng"/>
              <a:t>Consejeros</a:t>
            </a:r>
            <a:endParaRPr b="1" sz="2550" u="sng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Teresa Kaufman		</a:t>
            </a:r>
            <a:r>
              <a:rPr lang="en-US" sz="2550"/>
              <a:t>Apellidos que comienzan con</a:t>
            </a:r>
            <a:r>
              <a:rPr lang="en-US" sz="2550"/>
              <a:t> A-Col	  	tkaufman@ttsd.12.or.us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Kat Toms 		</a:t>
            </a:r>
            <a:r>
              <a:rPr lang="en-US" sz="2550"/>
              <a:t>	Apellidos que comienzan con</a:t>
            </a:r>
            <a:r>
              <a:rPr lang="en-US" sz="2550"/>
              <a:t> Com- Gre	ktoms@ttsd.12.or.us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Jazmin Chavez	</a:t>
            </a:r>
            <a:r>
              <a:rPr lang="en-US" sz="2550"/>
              <a:t>	Apellidos que comienzan con</a:t>
            </a:r>
            <a:r>
              <a:rPr lang="en-US" sz="2550"/>
              <a:t> Gri –Lh	jchavez@ttsd.12.or.us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Christie Langer 	</a:t>
            </a:r>
            <a:r>
              <a:rPr lang="en-US" sz="2550"/>
              <a:t>	Apellidos que comienzan con</a:t>
            </a:r>
            <a:r>
              <a:rPr lang="en-US" sz="2550"/>
              <a:t> Li – N		clanger@ttsd.12.or.us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Holly Poulivaati 	</a:t>
            </a:r>
            <a:r>
              <a:rPr lang="en-US" sz="2550"/>
              <a:t>	Apellidos que comienzan con O-Sha</a:t>
            </a:r>
            <a:r>
              <a:rPr lang="en-US" sz="2550"/>
              <a:t>		hpoulivaati@ttsd.12.or.us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4000"/>
              <a:buNone/>
            </a:pPr>
            <a:r>
              <a:rPr lang="en-US" sz="2550"/>
              <a:t>Jen Woebke 		</a:t>
            </a:r>
            <a:r>
              <a:rPr lang="en-US" sz="2550"/>
              <a:t>	Apellidos que comienzan con</a:t>
            </a:r>
            <a:r>
              <a:rPr lang="en-US" sz="2550"/>
              <a:t> She - Z		jwoebke@ttsd.12.or.us</a:t>
            </a:r>
            <a:endParaRPr sz="255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400"/>
          </a:p>
        </p:txBody>
      </p:sp>
      <p:sp>
        <p:nvSpPr>
          <p:cNvPr id="472" name="Google Shape;472;g166e715de45_0_1685"/>
          <p:cNvSpPr txBox="1"/>
          <p:nvPr>
            <p:ph type="title"/>
          </p:nvPr>
        </p:nvSpPr>
        <p:spPr>
          <a:xfrm>
            <a:off x="424300" y="374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cida Sans"/>
              <a:buNone/>
            </a:pPr>
            <a:r>
              <a:rPr lang="en-US" sz="4700"/>
              <a:t>Contactos altos de Tualatin</a:t>
            </a:r>
            <a:endParaRPr sz="3400"/>
          </a:p>
        </p:txBody>
      </p:sp>
      <p:pic>
        <p:nvPicPr>
          <p:cNvPr descr="C:\Users\kstallkamp\Documents\Double t logo.tif" id="473" name="Google Shape;473;g166e715de45_0_16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5562600"/>
            <a:ext cx="1086023" cy="113369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166e715de45_0_1685"/>
          <p:cNvSpPr txBox="1"/>
          <p:nvPr/>
        </p:nvSpPr>
        <p:spPr>
          <a:xfrm>
            <a:off x="1600200" y="5122895"/>
            <a:ext cx="571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9900"/>
                </a:solidFill>
                <a:latin typeface="Lucida Sans"/>
                <a:ea typeface="Lucida Sans"/>
                <a:cs typeface="Lucida Sans"/>
                <a:sym typeface="Lucida Sans"/>
              </a:rPr>
              <a:t>Diapositivas de presentación disponibles en el sitio web de TuHS en College and Career Center</a:t>
            </a:r>
            <a:endParaRPr sz="1800">
              <a:solidFill>
                <a:srgbClr val="0099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9900"/>
                </a:solidFill>
                <a:latin typeface="Lucida Sans"/>
                <a:ea typeface="Lucida Sans"/>
                <a:cs typeface="Lucida Sans"/>
                <a:sym typeface="Lucida Sans"/>
              </a:rPr>
              <a:t> En la pestaña de asesoramiento</a:t>
            </a:r>
            <a:endParaRPr sz="1800">
              <a:solidFill>
                <a:srgbClr val="0099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6e715de45_0_99"/>
          <p:cNvSpPr txBox="1"/>
          <p:nvPr>
            <p:ph idx="1" type="body"/>
          </p:nvPr>
        </p:nvSpPr>
        <p:spPr>
          <a:xfrm>
            <a:off x="516775" y="1158350"/>
            <a:ext cx="8229600" cy="50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24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/>
              <a:t>Visitas </a:t>
            </a:r>
            <a:r>
              <a:rPr lang="en-US" sz="1600"/>
              <a:t>universitarias</a:t>
            </a:r>
            <a:r>
              <a:rPr lang="en-US" sz="1600"/>
              <a:t> a la escuela preparatoria de Tualatin</a:t>
            </a:r>
            <a:endParaRPr sz="1600"/>
          </a:p>
          <a:p>
            <a:pPr indent="0" lvl="0" marL="3657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lunes, 17 de </a:t>
            </a:r>
            <a:r>
              <a:rPr lang="en-US" sz="1600"/>
              <a:t>Octubre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Gonzaga University 9:30 AM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Chapman University 1:00 PM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Lewis &amp; Clark College 2:00 PM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martes, 18 de Octubre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Seattle University 3:00 PM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 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miércoles, 19 de Octubre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Willamette University 1:00 PM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Pacific University 1:30 PM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 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jueves, 20 de Octubre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Boise State University  11:30 AN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 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viernes, 21 Octubre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Wentworth Institute of Technology 9:30 AM</a:t>
            </a:r>
            <a:endParaRPr sz="1600"/>
          </a:p>
          <a:p>
            <a:pPr indent="-215900" lvl="1" marL="621792" rtl="0" algn="l"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Pacific Lutheran University 12:00 PM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0" name="Google Shape;140;g166e715de45_0_99"/>
          <p:cNvSpPr txBox="1"/>
          <p:nvPr>
            <p:ph type="title"/>
          </p:nvPr>
        </p:nvSpPr>
        <p:spPr>
          <a:xfrm>
            <a:off x="457200" y="274638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Visitas a la universidad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6e715de45_1_1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94665" lvl="0" marL="457200" rtl="0" algn="l">
              <a:spcBef>
                <a:spcPts val="400"/>
              </a:spcBef>
              <a:spcAft>
                <a:spcPts val="0"/>
              </a:spcAft>
              <a:buSzPct val="45333"/>
              <a:buChar char="●"/>
            </a:pPr>
            <a:r>
              <a:rPr lang="en-US"/>
              <a:t>Días de visitas a universidades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8260"/>
              <a:buChar char="○"/>
            </a:pPr>
            <a:r>
              <a:rPr lang="en-US"/>
              <a:t>OSU - 11/5 (</a:t>
            </a:r>
            <a:r>
              <a:rPr lang="en-US"/>
              <a:t>sábado</a:t>
            </a:r>
            <a:r>
              <a:rPr lang="en-US"/>
              <a:t>) 11/18 (viernes)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8260"/>
              <a:buChar char="○"/>
            </a:pPr>
            <a:r>
              <a:rPr lang="en-US"/>
              <a:t>Western Oregon - 10/28 (viernes), 11/18 (viernes), 11/19 (</a:t>
            </a:r>
            <a:r>
              <a:rPr lang="en-US"/>
              <a:t>sábado</a:t>
            </a:r>
            <a:r>
              <a:rPr lang="en-US"/>
              <a:t>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8260"/>
              <a:buChar char="○"/>
            </a:pPr>
            <a:r>
              <a:rPr lang="en-US"/>
              <a:t>PSU - 10/22 (sabado)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8260"/>
              <a:buChar char="○"/>
            </a:pPr>
            <a:r>
              <a:rPr lang="en-US"/>
              <a:t>George Fox - 10/28 (viernes)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8260"/>
              <a:buChar char="○"/>
            </a:pPr>
            <a:r>
              <a:rPr lang="en-US"/>
              <a:t>Pacific University - 11/4, 11/5, 11/10, 11/18, 12/2, 12/9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8260"/>
              <a:buChar char="○"/>
            </a:pPr>
            <a:r>
              <a:rPr lang="en-US"/>
              <a:t>Portland Community College - 10/21, 12/2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4665" lvl="0" marL="457200" rtl="0" algn="l">
              <a:spcBef>
                <a:spcPts val="400"/>
              </a:spcBef>
              <a:spcAft>
                <a:spcPts val="0"/>
              </a:spcAft>
              <a:buSzPct val="45333"/>
              <a:buChar char="●"/>
            </a:pPr>
            <a:r>
              <a:rPr lang="en-US"/>
              <a:t>Spring College Fairs - domingo, 24 de abril de 2022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4665" lvl="0" marL="457200" rtl="0" algn="l">
              <a:spcBef>
                <a:spcPts val="400"/>
              </a:spcBef>
              <a:spcAft>
                <a:spcPts val="0"/>
              </a:spcAft>
              <a:buSzPct val="45333"/>
              <a:buChar char="●"/>
            </a:pPr>
            <a:r>
              <a:rPr lang="en-US"/>
              <a:t>Visitas Independientes a la Universidad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66e715de45_1_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Visitas a la universidad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6e715de45_0_197"/>
          <p:cNvSpPr txBox="1"/>
          <p:nvPr>
            <p:ph idx="1" type="body"/>
          </p:nvPr>
        </p:nvSpPr>
        <p:spPr>
          <a:xfrm>
            <a:off x="876300" y="2286000"/>
            <a:ext cx="7543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45668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GPA ( nota media final/ promedio de calificaciones)</a:t>
            </a:r>
            <a:endParaRPr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Exámenes </a:t>
            </a:r>
            <a:r>
              <a:rPr lang="en-US" sz="3200"/>
              <a:t>ACT/SAT </a:t>
            </a:r>
            <a:r>
              <a:rPr lang="en-US" sz="3200"/>
              <a:t>Puntuaciones (posiblemente)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Ensayos de aplicación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Actividades de la escuela preparatoria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Trabajo voluntarios</a:t>
            </a:r>
            <a:endParaRPr sz="3200"/>
          </a:p>
          <a:p>
            <a:pPr indent="-245668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 sz="3200"/>
              <a:t>Experiencia laboral</a:t>
            </a:r>
            <a:endParaRPr sz="3200"/>
          </a:p>
        </p:txBody>
      </p:sp>
      <p:sp>
        <p:nvSpPr>
          <p:cNvPr id="153" name="Google Shape;153;g166e715de45_0_197"/>
          <p:cNvSpPr txBox="1"/>
          <p:nvPr>
            <p:ph type="title"/>
          </p:nvPr>
        </p:nvSpPr>
        <p:spPr>
          <a:xfrm>
            <a:off x="53340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5400"/>
              <a:t>Qué</a:t>
            </a:r>
            <a:r>
              <a:rPr lang="en-US" sz="5400"/>
              <a:t> cosas consideran las universidades? </a:t>
            </a:r>
            <a:endParaRPr sz="5400"/>
          </a:p>
        </p:txBody>
      </p:sp>
      <p:pic>
        <p:nvPicPr>
          <p:cNvPr descr="Image result for clip art reality check" id="154" name="Google Shape;154;g166e715de45_0_197"/>
          <p:cNvPicPr preferRelativeResize="0"/>
          <p:nvPr/>
        </p:nvPicPr>
        <p:blipFill rotWithShape="1">
          <a:blip r:embed="rId3">
            <a:alphaModFix/>
          </a:blip>
          <a:srcRect b="0" l="0" r="42482" t="0"/>
          <a:stretch/>
        </p:blipFill>
        <p:spPr>
          <a:xfrm>
            <a:off x="6705600" y="4740325"/>
            <a:ext cx="1828800" cy="21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566050" y="1821025"/>
            <a:ext cx="82296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Prueba Opcional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Tendencia de admisión a la universidad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Opcional para enviar puntajes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Decisión de solicitud vs Becas</a:t>
            </a:r>
            <a:endParaRPr/>
          </a:p>
          <a:p>
            <a:pPr indent="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Prueba a ciegas</a:t>
            </a:r>
            <a:endParaRPr/>
          </a:p>
        </p:txBody>
      </p:sp>
      <p:sp>
        <p:nvSpPr>
          <p:cNvPr id="160" name="Google Shape;16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Puntajes de </a:t>
            </a:r>
            <a:r>
              <a:rPr lang="en-US"/>
              <a:t>exámenes</a:t>
            </a:r>
            <a:r>
              <a:rPr lang="en-US"/>
              <a:t> de  ACT/SAT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2016-09-15T19:07:10Z</dcterms:created>
  <dc:creator>kstallkamp</dc:creator>
</cp:coreProperties>
</file>